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TT Interphases Bold" panose="020B0604020202020204" charset="0"/>
      <p:regular r:id="rId18"/>
    </p:embeddedFont>
    <p:embeddedFont>
      <p:font typeface="TT Interphases" panose="020B0604020202020204" charset="0"/>
      <p:regular r:id="rId19"/>
    </p:embeddedFont>
    <p:embeddedFont>
      <p:font typeface="Calibri" panose="020F0502020204030204" pitchFamily="34" charset="0"/>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7" d="100"/>
          <a:sy n="57" d="100"/>
        </p:scale>
        <p:origin x="56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13.png"/><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jpe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hyperlink" Target="https://github.com/MohamedElbadawy1/Sales-and-Demand-Forecasting.git" TargetMode="External"/><Relationship Id="rId4" Type="http://schemas.openxmlformats.org/officeDocument/2006/relationships/image" Target="../media/image27.svg"/></Relationships>
</file>

<file path=ppt/slides/_rels/slide14.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15.png"/><Relationship Id="rId4" Type="http://schemas.openxmlformats.org/officeDocument/2006/relationships/image" Target="../media/image37.sv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svg"/><Relationship Id="rId5"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0.png"/><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2" r="-202"/>
            </a:stretch>
          </a:blipFill>
        </p:spPr>
      </p:sp>
      <p:sp>
        <p:nvSpPr>
          <p:cNvPr id="3" name="TextBox 3"/>
          <p:cNvSpPr txBox="1"/>
          <p:nvPr/>
        </p:nvSpPr>
        <p:spPr>
          <a:xfrm>
            <a:off x="1028700" y="3769292"/>
            <a:ext cx="6790112" cy="2436830"/>
          </a:xfrm>
          <a:prstGeom prst="rect">
            <a:avLst/>
          </a:prstGeom>
        </p:spPr>
        <p:txBody>
          <a:bodyPr lIns="0" tIns="0" rIns="0" bIns="0" rtlCol="0" anchor="t">
            <a:spAutoFit/>
          </a:bodyPr>
          <a:lstStyle/>
          <a:p>
            <a:pPr algn="l">
              <a:lnSpc>
                <a:spcPts val="6294"/>
              </a:lnSpc>
            </a:pPr>
            <a:r>
              <a:rPr lang="en-US" sz="7235" spc="-354">
                <a:solidFill>
                  <a:srgbClr val="000000"/>
                </a:solidFill>
                <a:latin typeface="TT Interphases"/>
                <a:ea typeface="TT Interphases"/>
                <a:cs typeface="TT Interphases"/>
                <a:sym typeface="TT Interphases"/>
              </a:rPr>
              <a:t>Sales Forecasting and Demand Prediction</a:t>
            </a:r>
          </a:p>
        </p:txBody>
      </p:sp>
      <p:sp>
        <p:nvSpPr>
          <p:cNvPr id="4" name="Freeform 4"/>
          <p:cNvSpPr/>
          <p:nvPr/>
        </p:nvSpPr>
        <p:spPr>
          <a:xfrm>
            <a:off x="7047287" y="2759642"/>
            <a:ext cx="1543050" cy="1543050"/>
          </a:xfrm>
          <a:custGeom>
            <a:avLst/>
            <a:gdLst/>
            <a:ahLst/>
            <a:cxnLst/>
            <a:rect l="l" t="t" r="r" b="b"/>
            <a:pathLst>
              <a:path w="1543050" h="1543050">
                <a:moveTo>
                  <a:pt x="0" y="0"/>
                </a:moveTo>
                <a:lnTo>
                  <a:pt x="1543050" y="0"/>
                </a:lnTo>
                <a:lnTo>
                  <a:pt x="1543050" y="1543050"/>
                </a:lnTo>
                <a:lnTo>
                  <a:pt x="0" y="154305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9999624" y="1687537"/>
            <a:ext cx="6921756" cy="5940125"/>
          </a:xfrm>
          <a:custGeom>
            <a:avLst/>
            <a:gdLst/>
            <a:ahLst/>
            <a:cxnLst/>
            <a:rect l="l" t="t" r="r" b="b"/>
            <a:pathLst>
              <a:path w="6921756" h="5940125">
                <a:moveTo>
                  <a:pt x="0" y="0"/>
                </a:moveTo>
                <a:lnTo>
                  <a:pt x="6921756" y="0"/>
                </a:lnTo>
                <a:lnTo>
                  <a:pt x="6921756" y="5940126"/>
                </a:lnTo>
                <a:lnTo>
                  <a:pt x="0" y="594012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6" name="TextBox 6"/>
          <p:cNvSpPr txBox="1"/>
          <p:nvPr/>
        </p:nvSpPr>
        <p:spPr>
          <a:xfrm>
            <a:off x="1028700" y="9082278"/>
            <a:ext cx="2570930" cy="332231"/>
          </a:xfrm>
          <a:prstGeom prst="rect">
            <a:avLst/>
          </a:prstGeom>
        </p:spPr>
        <p:txBody>
          <a:bodyPr lIns="0" tIns="0" rIns="0" bIns="0" rtlCol="0" anchor="t">
            <a:spAutoFit/>
          </a:bodyPr>
          <a:lstStyle/>
          <a:p>
            <a:pPr algn="l">
              <a:lnSpc>
                <a:spcPts val="2348"/>
              </a:lnSpc>
            </a:pPr>
            <a:r>
              <a:rPr lang="en-US" sz="2699" spc="-132">
                <a:solidFill>
                  <a:srgbClr val="000000"/>
                </a:solidFill>
                <a:latin typeface="TT Interphases"/>
                <a:ea typeface="TT Interphases"/>
                <a:cs typeface="TT Interphases"/>
                <a:sym typeface="TT Interphases"/>
              </a:rPr>
              <a:t>by:  Nouran Khaled </a:t>
            </a:r>
          </a:p>
        </p:txBody>
      </p:sp>
      <p:sp>
        <p:nvSpPr>
          <p:cNvPr id="7" name="TextBox 7"/>
          <p:cNvSpPr txBox="1"/>
          <p:nvPr/>
        </p:nvSpPr>
        <p:spPr>
          <a:xfrm>
            <a:off x="16078193" y="9726316"/>
            <a:ext cx="1686374" cy="1064217"/>
          </a:xfrm>
          <a:prstGeom prst="rect">
            <a:avLst/>
          </a:prstGeom>
        </p:spPr>
        <p:txBody>
          <a:bodyPr lIns="0" tIns="0" rIns="0" bIns="0" rtlCol="0" anchor="t">
            <a:spAutoFit/>
          </a:bodyPr>
          <a:lstStyle/>
          <a:p>
            <a:pPr algn="ctr">
              <a:lnSpc>
                <a:spcPts val="4342"/>
              </a:lnSpc>
            </a:pPr>
            <a:r>
              <a:rPr lang="en-US" sz="3101" spc="-151">
                <a:solidFill>
                  <a:srgbClr val="FFFFFF"/>
                </a:solidFill>
                <a:latin typeface="TT Interphases"/>
                <a:ea typeface="TT Interphases"/>
                <a:cs typeface="TT Interphases"/>
                <a:sym typeface="TT Interphases"/>
              </a:rPr>
              <a:t>1</a:t>
            </a:r>
          </a:p>
          <a:p>
            <a:pPr algn="ctr">
              <a:lnSpc>
                <a:spcPts val="4342"/>
              </a:lnSpc>
              <a:spcBef>
                <a:spcPct val="0"/>
              </a:spcBef>
            </a:pPr>
            <a:endParaRPr lang="en-US" sz="3101" spc="-151">
              <a:solidFill>
                <a:srgbClr val="FFFFFF"/>
              </a:solidFill>
              <a:latin typeface="TT Interphases"/>
              <a:ea typeface="TT Interphases"/>
              <a:cs typeface="TT Interphases"/>
              <a:sym typeface="TT Interphase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2" r="-202"/>
            </a:stretch>
          </a:blipFill>
        </p:spPr>
      </p:sp>
      <p:sp>
        <p:nvSpPr>
          <p:cNvPr id="3" name="TextBox 3"/>
          <p:cNvSpPr txBox="1"/>
          <p:nvPr/>
        </p:nvSpPr>
        <p:spPr>
          <a:xfrm>
            <a:off x="2902743" y="685444"/>
            <a:ext cx="12482515" cy="2026160"/>
          </a:xfrm>
          <a:prstGeom prst="rect">
            <a:avLst/>
          </a:prstGeom>
        </p:spPr>
        <p:txBody>
          <a:bodyPr lIns="0" tIns="0" rIns="0" bIns="0" rtlCol="0" anchor="t">
            <a:spAutoFit/>
          </a:bodyPr>
          <a:lstStyle/>
          <a:p>
            <a:pPr algn="l">
              <a:lnSpc>
                <a:spcPts val="7656"/>
              </a:lnSpc>
            </a:pPr>
            <a:r>
              <a:rPr lang="en-US" sz="8800" spc="-431">
                <a:solidFill>
                  <a:srgbClr val="000000"/>
                </a:solidFill>
                <a:latin typeface="TT Interphases"/>
                <a:ea typeface="TT Interphases"/>
                <a:cs typeface="TT Interphases"/>
                <a:sym typeface="TT Interphases"/>
              </a:rPr>
              <a:t>Programming Languages + Frameworks</a:t>
            </a:r>
          </a:p>
        </p:txBody>
      </p:sp>
      <p:grpSp>
        <p:nvGrpSpPr>
          <p:cNvPr id="4" name="Group 4"/>
          <p:cNvGrpSpPr/>
          <p:nvPr/>
        </p:nvGrpSpPr>
        <p:grpSpPr>
          <a:xfrm>
            <a:off x="339490" y="2906866"/>
            <a:ext cx="6070979" cy="5491355"/>
            <a:chOff x="0" y="-57150"/>
            <a:chExt cx="8094638" cy="7321806"/>
          </a:xfrm>
        </p:grpSpPr>
        <p:sp>
          <p:nvSpPr>
            <p:cNvPr id="5" name="TextBox 5"/>
            <p:cNvSpPr txBox="1"/>
            <p:nvPr/>
          </p:nvSpPr>
          <p:spPr>
            <a:xfrm>
              <a:off x="0" y="2237639"/>
              <a:ext cx="8094638" cy="5027017"/>
            </a:xfrm>
            <a:prstGeom prst="rect">
              <a:avLst/>
            </a:prstGeom>
          </p:spPr>
          <p:txBody>
            <a:bodyPr lIns="0" tIns="0" rIns="0" bIns="0" rtlCol="0" anchor="t">
              <a:spAutoFit/>
            </a:bodyPr>
            <a:lstStyle/>
            <a:p>
              <a:pPr marL="518160" lvl="1" indent="-259080" algn="l">
                <a:lnSpc>
                  <a:spcPts val="3359"/>
                </a:lnSpc>
                <a:buFont typeface="Arial"/>
                <a:buChar char="•"/>
              </a:pPr>
              <a:r>
                <a:rPr lang="en-US" sz="2400" spc="-117" dirty="0" smtClean="0">
                  <a:solidFill>
                    <a:srgbClr val="000000"/>
                  </a:solidFill>
                  <a:latin typeface="TT Interphases"/>
                  <a:ea typeface="TT Interphases"/>
                  <a:cs typeface="TT Interphases"/>
                  <a:sym typeface="TT Interphases"/>
                </a:rPr>
                <a:t>Python</a:t>
              </a:r>
              <a:endParaRPr lang="en-US" sz="2400" spc="-117" dirty="0">
                <a:solidFill>
                  <a:srgbClr val="000000"/>
                </a:solidFill>
                <a:latin typeface="TT Interphases"/>
                <a:ea typeface="TT Interphases"/>
                <a:cs typeface="TT Interphases"/>
                <a:sym typeface="TT Interphases"/>
              </a:endParaRPr>
            </a:p>
            <a:p>
              <a:pPr algn="l">
                <a:lnSpc>
                  <a:spcPts val="2800"/>
                </a:lnSpc>
              </a:pPr>
              <a:r>
                <a:rPr lang="en-US" sz="2000" spc="-98" dirty="0">
                  <a:solidFill>
                    <a:srgbClr val="000000"/>
                  </a:solidFill>
                  <a:latin typeface="TT Interphases"/>
                  <a:ea typeface="TT Interphases"/>
                  <a:cs typeface="TT Interphases"/>
                  <a:sym typeface="TT Interphases"/>
                </a:rPr>
                <a:t>        Used for data analysis, preprocessing, model     </a:t>
              </a:r>
            </a:p>
            <a:p>
              <a:pPr algn="l">
                <a:lnSpc>
                  <a:spcPts val="2800"/>
                </a:lnSpc>
              </a:pPr>
              <a:r>
                <a:rPr lang="en-US" sz="2000" spc="-98" dirty="0">
                  <a:solidFill>
                    <a:srgbClr val="000000"/>
                  </a:solidFill>
                  <a:latin typeface="TT Interphases"/>
                  <a:ea typeface="TT Interphases"/>
                  <a:cs typeface="TT Interphases"/>
                  <a:sym typeface="TT Interphases"/>
                </a:rPr>
                <a:t>        development, and forecasting logic.</a:t>
              </a:r>
            </a:p>
            <a:p>
              <a:pPr marL="518160" lvl="1" indent="-259080" algn="l">
                <a:lnSpc>
                  <a:spcPts val="3359"/>
                </a:lnSpc>
                <a:buFont typeface="Arial"/>
                <a:buChar char="•"/>
              </a:pPr>
              <a:r>
                <a:rPr lang="en-US" sz="2400" spc="-117" dirty="0" smtClean="0">
                  <a:solidFill>
                    <a:srgbClr val="000000"/>
                  </a:solidFill>
                  <a:latin typeface="TT Interphases"/>
                  <a:ea typeface="TT Interphases"/>
                  <a:cs typeface="TT Interphases"/>
                  <a:sym typeface="TT Interphases"/>
                </a:rPr>
                <a:t>SQL</a:t>
              </a:r>
              <a:endParaRPr lang="en-US" sz="2400" spc="-117" dirty="0">
                <a:solidFill>
                  <a:srgbClr val="000000"/>
                </a:solidFill>
                <a:latin typeface="TT Interphases"/>
                <a:ea typeface="TT Interphases"/>
                <a:cs typeface="TT Interphases"/>
                <a:sym typeface="TT Interphases"/>
              </a:endParaRPr>
            </a:p>
            <a:p>
              <a:pPr algn="l">
                <a:lnSpc>
                  <a:spcPts val="2800"/>
                </a:lnSpc>
              </a:pPr>
              <a:r>
                <a:rPr lang="en-US" sz="2000" spc="-98" dirty="0">
                  <a:solidFill>
                    <a:srgbClr val="000000"/>
                  </a:solidFill>
                  <a:latin typeface="TT Interphases"/>
                  <a:ea typeface="TT Interphases"/>
                  <a:cs typeface="TT Interphases"/>
                  <a:sym typeface="TT Interphases"/>
                </a:rPr>
                <a:t>         Utilized for querying and managing structured data   </a:t>
              </a:r>
            </a:p>
            <a:p>
              <a:pPr algn="l">
                <a:lnSpc>
                  <a:spcPts val="2800"/>
                </a:lnSpc>
              </a:pPr>
              <a:r>
                <a:rPr lang="en-US" sz="2000" spc="-98" dirty="0">
                  <a:solidFill>
                    <a:srgbClr val="000000"/>
                  </a:solidFill>
                  <a:latin typeface="TT Interphases"/>
                  <a:ea typeface="TT Interphases"/>
                  <a:cs typeface="TT Interphases"/>
                  <a:sym typeface="TT Interphases"/>
                </a:rPr>
                <a:t>        during  exploration and potential database integration.</a:t>
              </a:r>
            </a:p>
            <a:p>
              <a:pPr marL="518160" lvl="1" indent="-259080" algn="l">
                <a:lnSpc>
                  <a:spcPts val="3359"/>
                </a:lnSpc>
                <a:buFont typeface="Arial"/>
                <a:buChar char="•"/>
              </a:pPr>
              <a:r>
                <a:rPr lang="en-US" sz="2400" spc="-117" dirty="0" smtClean="0">
                  <a:solidFill>
                    <a:srgbClr val="000000"/>
                  </a:solidFill>
                  <a:latin typeface="TT Interphases"/>
                  <a:ea typeface="TT Interphases"/>
                  <a:cs typeface="TT Interphases"/>
                  <a:sym typeface="TT Interphases"/>
                </a:rPr>
                <a:t>HTML/CSS </a:t>
              </a:r>
              <a:r>
                <a:rPr lang="en-US" sz="2400" spc="-117" dirty="0">
                  <a:solidFill>
                    <a:srgbClr val="000000"/>
                  </a:solidFill>
                  <a:latin typeface="TT Interphases"/>
                  <a:ea typeface="TT Interphases"/>
                  <a:cs typeface="TT Interphases"/>
                  <a:sym typeface="TT Interphases"/>
                </a:rPr>
                <a:t>+ JavaScript (via Dash)</a:t>
              </a:r>
            </a:p>
            <a:p>
              <a:pPr algn="l">
                <a:lnSpc>
                  <a:spcPts val="2800"/>
                </a:lnSpc>
              </a:pPr>
              <a:r>
                <a:rPr lang="en-US" sz="2000" spc="-98" dirty="0">
                  <a:solidFill>
                    <a:srgbClr val="000000"/>
                  </a:solidFill>
                  <a:latin typeface="TT Interphases"/>
                  <a:ea typeface="TT Interphases"/>
                  <a:cs typeface="TT Interphases"/>
                  <a:sym typeface="TT Interphases"/>
                </a:rPr>
                <a:t>          For designing interactive and responsive dashboards in</a:t>
              </a:r>
            </a:p>
            <a:p>
              <a:pPr algn="l">
                <a:lnSpc>
                  <a:spcPts val="2800"/>
                </a:lnSpc>
              </a:pPr>
              <a:r>
                <a:rPr lang="en-US" sz="2000" spc="-98" dirty="0">
                  <a:solidFill>
                    <a:srgbClr val="000000"/>
                  </a:solidFill>
                  <a:latin typeface="TT Interphases"/>
                  <a:ea typeface="TT Interphases"/>
                  <a:cs typeface="TT Interphases"/>
                  <a:sym typeface="TT Interphases"/>
                </a:rPr>
                <a:t>           the  deployment phase.</a:t>
              </a:r>
            </a:p>
            <a:p>
              <a:pPr algn="l">
                <a:lnSpc>
                  <a:spcPts val="2380"/>
                </a:lnSpc>
              </a:pPr>
              <a:endParaRPr lang="en-US" sz="2000" spc="-98" dirty="0">
                <a:solidFill>
                  <a:srgbClr val="000000"/>
                </a:solidFill>
                <a:latin typeface="TT Interphases"/>
                <a:ea typeface="TT Interphases"/>
                <a:cs typeface="TT Interphases"/>
                <a:sym typeface="TT Interphases"/>
              </a:endParaRPr>
            </a:p>
          </p:txBody>
        </p:sp>
        <p:sp>
          <p:nvSpPr>
            <p:cNvPr id="6" name="TextBox 6"/>
            <p:cNvSpPr txBox="1"/>
            <p:nvPr/>
          </p:nvSpPr>
          <p:spPr>
            <a:xfrm>
              <a:off x="377097" y="-57150"/>
              <a:ext cx="4546717" cy="1330537"/>
            </a:xfrm>
            <a:prstGeom prst="rect">
              <a:avLst/>
            </a:prstGeom>
          </p:spPr>
          <p:txBody>
            <a:bodyPr lIns="0" tIns="0" rIns="0" bIns="0" rtlCol="0" anchor="t">
              <a:spAutoFit/>
            </a:bodyPr>
            <a:lstStyle/>
            <a:p>
              <a:pPr algn="l">
                <a:lnSpc>
                  <a:spcPts val="4059"/>
                </a:lnSpc>
              </a:pPr>
              <a:r>
                <a:rPr lang="en-US" sz="2899" b="1" spc="-142">
                  <a:solidFill>
                    <a:srgbClr val="000000"/>
                  </a:solidFill>
                  <a:latin typeface="TT Interphases Bold"/>
                  <a:ea typeface="TT Interphases Bold"/>
                  <a:cs typeface="TT Interphases Bold"/>
                  <a:sym typeface="TT Interphases Bold"/>
                </a:rPr>
                <a:t>Main Programming Languages Used</a:t>
              </a:r>
            </a:p>
          </p:txBody>
        </p:sp>
      </p:grpSp>
      <p:grpSp>
        <p:nvGrpSpPr>
          <p:cNvPr id="7" name="Group 7"/>
          <p:cNvGrpSpPr/>
          <p:nvPr/>
        </p:nvGrpSpPr>
        <p:grpSpPr>
          <a:xfrm>
            <a:off x="6410468" y="2949730"/>
            <a:ext cx="5870241" cy="6689330"/>
            <a:chOff x="0" y="0"/>
            <a:chExt cx="7826988" cy="8919107"/>
          </a:xfrm>
        </p:grpSpPr>
        <p:sp>
          <p:nvSpPr>
            <p:cNvPr id="8" name="TextBox 8"/>
            <p:cNvSpPr txBox="1"/>
            <p:nvPr/>
          </p:nvSpPr>
          <p:spPr>
            <a:xfrm>
              <a:off x="0" y="2237637"/>
              <a:ext cx="7826988" cy="6681470"/>
            </a:xfrm>
            <a:prstGeom prst="rect">
              <a:avLst/>
            </a:prstGeom>
          </p:spPr>
          <p:txBody>
            <a:bodyPr lIns="0" tIns="0" rIns="0" bIns="0" rtlCol="0" anchor="t">
              <a:spAutoFit/>
            </a:bodyPr>
            <a:lstStyle/>
            <a:p>
              <a:pPr marL="518160" lvl="1" indent="-259080" algn="l">
                <a:lnSpc>
                  <a:spcPts val="3359"/>
                </a:lnSpc>
                <a:buFont typeface="Arial"/>
                <a:buChar char="•"/>
              </a:pPr>
              <a:r>
                <a:rPr lang="en-US" sz="2400" spc="-117">
                  <a:solidFill>
                    <a:srgbClr val="000000"/>
                  </a:solidFill>
                  <a:latin typeface="TT Interphases"/>
                  <a:ea typeface="TT Interphases"/>
                  <a:cs typeface="TT Interphases"/>
                  <a:sym typeface="TT Interphases"/>
                </a:rPr>
                <a:t>Pandas &amp; NumPy – Data manipulation and numerical operations</a:t>
              </a:r>
            </a:p>
            <a:p>
              <a:pPr marL="518160" lvl="1" indent="-259080" algn="l">
                <a:lnSpc>
                  <a:spcPts val="3359"/>
                </a:lnSpc>
                <a:buFont typeface="Arial"/>
                <a:buChar char="•"/>
              </a:pPr>
              <a:r>
                <a:rPr lang="en-US" sz="2400" spc="-117">
                  <a:solidFill>
                    <a:srgbClr val="000000"/>
                  </a:solidFill>
                  <a:latin typeface="TT Interphases"/>
                  <a:ea typeface="TT Interphases"/>
                  <a:cs typeface="TT Interphases"/>
                  <a:sym typeface="TT Interphases"/>
                </a:rPr>
                <a:t>Scikit-learn – Machine learning model development and evaluation</a:t>
              </a:r>
            </a:p>
            <a:p>
              <a:pPr marL="518160" lvl="1" indent="-259080" algn="l">
                <a:lnSpc>
                  <a:spcPts val="3359"/>
                </a:lnSpc>
                <a:buFont typeface="Arial"/>
                <a:buChar char="•"/>
              </a:pPr>
              <a:r>
                <a:rPr lang="en-US" sz="2400" spc="-117">
                  <a:solidFill>
                    <a:srgbClr val="000000"/>
                  </a:solidFill>
                  <a:latin typeface="TT Interphases"/>
                  <a:ea typeface="TT Interphases"/>
                  <a:cs typeface="TT Interphases"/>
                  <a:sym typeface="TT Interphases"/>
                </a:rPr>
                <a:t>Plotly &amp; Seaborn – Advanced data visualization</a:t>
              </a:r>
            </a:p>
            <a:p>
              <a:pPr marL="518160" lvl="1" indent="-259080" algn="l">
                <a:lnSpc>
                  <a:spcPts val="3359"/>
                </a:lnSpc>
                <a:buFont typeface="Arial"/>
                <a:buChar char="•"/>
              </a:pPr>
              <a:r>
                <a:rPr lang="en-US" sz="2400" spc="-117">
                  <a:solidFill>
                    <a:srgbClr val="000000"/>
                  </a:solidFill>
                  <a:latin typeface="TT Interphases"/>
                  <a:ea typeface="TT Interphases"/>
                  <a:cs typeface="TT Interphases"/>
                  <a:sym typeface="TT Interphases"/>
                </a:rPr>
                <a:t>Dash – Building the interactive forecasting dashboard</a:t>
              </a:r>
            </a:p>
            <a:p>
              <a:pPr marL="518160" lvl="1" indent="-259080" algn="l">
                <a:lnSpc>
                  <a:spcPts val="3359"/>
                </a:lnSpc>
                <a:buFont typeface="Arial"/>
                <a:buChar char="•"/>
              </a:pPr>
              <a:r>
                <a:rPr lang="en-US" sz="2400" spc="-117">
                  <a:solidFill>
                    <a:srgbClr val="000000"/>
                  </a:solidFill>
                  <a:latin typeface="TT Interphases"/>
                  <a:ea typeface="TT Interphases"/>
                  <a:cs typeface="TT Interphases"/>
                  <a:sym typeface="TT Interphases"/>
                </a:rPr>
                <a:t>Matplotlib – Plotting and visual validation</a:t>
              </a:r>
            </a:p>
            <a:p>
              <a:pPr marL="518160" lvl="1" indent="-259080" algn="l">
                <a:lnSpc>
                  <a:spcPts val="3359"/>
                </a:lnSpc>
                <a:buFont typeface="Arial"/>
                <a:buChar char="•"/>
              </a:pPr>
              <a:r>
                <a:rPr lang="en-US" sz="2400" spc="-117">
                  <a:solidFill>
                    <a:srgbClr val="000000"/>
                  </a:solidFill>
                  <a:latin typeface="TT Interphases"/>
                  <a:ea typeface="TT Interphases"/>
                  <a:cs typeface="TT Interphases"/>
                  <a:sym typeface="TT Interphases"/>
                </a:rPr>
                <a:t>Statsmodels – Time series decomposition and statistical modeling</a:t>
              </a:r>
            </a:p>
            <a:p>
              <a:pPr algn="l">
                <a:lnSpc>
                  <a:spcPts val="3359"/>
                </a:lnSpc>
              </a:pPr>
              <a:endParaRPr lang="en-US" sz="2400" spc="-117">
                <a:solidFill>
                  <a:srgbClr val="000000"/>
                </a:solidFill>
                <a:latin typeface="TT Interphases"/>
                <a:ea typeface="TT Interphases"/>
                <a:cs typeface="TT Interphases"/>
                <a:sym typeface="TT Interphases"/>
              </a:endParaRPr>
            </a:p>
          </p:txBody>
        </p:sp>
        <p:sp>
          <p:nvSpPr>
            <p:cNvPr id="9" name="TextBox 9"/>
            <p:cNvSpPr txBox="1"/>
            <p:nvPr/>
          </p:nvSpPr>
          <p:spPr>
            <a:xfrm>
              <a:off x="340351" y="-47625"/>
              <a:ext cx="3900051" cy="1321012"/>
            </a:xfrm>
            <a:prstGeom prst="rect">
              <a:avLst/>
            </a:prstGeom>
          </p:spPr>
          <p:txBody>
            <a:bodyPr lIns="0" tIns="0" rIns="0" bIns="0" rtlCol="0" anchor="t">
              <a:spAutoFit/>
            </a:bodyPr>
            <a:lstStyle/>
            <a:p>
              <a:pPr algn="l">
                <a:lnSpc>
                  <a:spcPts val="4060"/>
                </a:lnSpc>
              </a:pPr>
              <a:r>
                <a:rPr lang="en-US" sz="2900" b="1" spc="-142">
                  <a:solidFill>
                    <a:srgbClr val="000000"/>
                  </a:solidFill>
                  <a:latin typeface="TT Interphases Bold"/>
                  <a:ea typeface="TT Interphases Bold"/>
                  <a:cs typeface="TT Interphases Bold"/>
                  <a:sym typeface="TT Interphases Bold"/>
                </a:rPr>
                <a:t> Key Frameworks and Libraries</a:t>
              </a:r>
            </a:p>
          </p:txBody>
        </p:sp>
      </p:grpSp>
      <p:grpSp>
        <p:nvGrpSpPr>
          <p:cNvPr id="10" name="Group 10"/>
          <p:cNvGrpSpPr/>
          <p:nvPr/>
        </p:nvGrpSpPr>
        <p:grpSpPr>
          <a:xfrm>
            <a:off x="12592268" y="2949730"/>
            <a:ext cx="5585979" cy="5851130"/>
            <a:chOff x="0" y="0"/>
            <a:chExt cx="7447972" cy="7801507"/>
          </a:xfrm>
        </p:grpSpPr>
        <p:sp>
          <p:nvSpPr>
            <p:cNvPr id="11" name="TextBox 11"/>
            <p:cNvSpPr txBox="1"/>
            <p:nvPr/>
          </p:nvSpPr>
          <p:spPr>
            <a:xfrm>
              <a:off x="0" y="2237637"/>
              <a:ext cx="7447972" cy="5563870"/>
            </a:xfrm>
            <a:prstGeom prst="rect">
              <a:avLst/>
            </a:prstGeom>
          </p:spPr>
          <p:txBody>
            <a:bodyPr lIns="0" tIns="0" rIns="0" bIns="0" rtlCol="0" anchor="t">
              <a:spAutoFit/>
            </a:bodyPr>
            <a:lstStyle/>
            <a:p>
              <a:pPr marL="518160" lvl="1" indent="-259080" algn="l">
                <a:lnSpc>
                  <a:spcPts val="3359"/>
                </a:lnSpc>
                <a:buFont typeface="Arial"/>
                <a:buChar char="•"/>
              </a:pPr>
              <a:r>
                <a:rPr lang="en-US" sz="2400" spc="-117">
                  <a:solidFill>
                    <a:srgbClr val="000000"/>
                  </a:solidFill>
                  <a:latin typeface="TT Interphases"/>
                  <a:ea typeface="TT Interphases"/>
                  <a:cs typeface="TT Interphases"/>
                  <a:sym typeface="TT Interphases"/>
                </a:rPr>
                <a:t>Jupyter Notebook – For prototyping, EDA, and development</a:t>
              </a:r>
            </a:p>
            <a:p>
              <a:pPr marL="518160" lvl="1" indent="-259080" algn="l">
                <a:lnSpc>
                  <a:spcPts val="3359"/>
                </a:lnSpc>
                <a:buFont typeface="Arial"/>
                <a:buChar char="•"/>
              </a:pPr>
              <a:r>
                <a:rPr lang="en-US" sz="2400" spc="-117">
                  <a:solidFill>
                    <a:srgbClr val="000000"/>
                  </a:solidFill>
                  <a:latin typeface="TT Interphases"/>
                  <a:ea typeface="TT Interphases"/>
                  <a:cs typeface="TT Interphases"/>
                  <a:sym typeface="TT Interphases"/>
                </a:rPr>
                <a:t>Google Colab / Anaconda – Collaborative or local environment setup</a:t>
              </a:r>
            </a:p>
            <a:p>
              <a:pPr marL="518160" lvl="1" indent="-259080" algn="l">
                <a:lnSpc>
                  <a:spcPts val="3359"/>
                </a:lnSpc>
                <a:buFont typeface="Arial"/>
                <a:buChar char="•"/>
              </a:pPr>
              <a:r>
                <a:rPr lang="en-US" sz="2400" spc="-117">
                  <a:solidFill>
                    <a:srgbClr val="000000"/>
                  </a:solidFill>
                  <a:latin typeface="TT Interphases"/>
                  <a:ea typeface="TT Interphases"/>
                  <a:cs typeface="TT Interphases"/>
                  <a:sym typeface="TT Interphases"/>
                </a:rPr>
                <a:t>Git &amp; GitHub – Version control and team collaboration</a:t>
              </a:r>
            </a:p>
            <a:p>
              <a:pPr marL="518160" lvl="1" indent="-259080" algn="l">
                <a:lnSpc>
                  <a:spcPts val="3359"/>
                </a:lnSpc>
                <a:buFont typeface="Arial"/>
                <a:buChar char="•"/>
              </a:pPr>
              <a:r>
                <a:rPr lang="en-US" sz="2400" spc="-117">
                  <a:solidFill>
                    <a:srgbClr val="000000"/>
                  </a:solidFill>
                  <a:latin typeface="TT Interphases"/>
                  <a:ea typeface="TT Interphases"/>
                  <a:cs typeface="TT Interphases"/>
                  <a:sym typeface="TT Interphases"/>
                </a:rPr>
                <a:t>PostgreSQL / CSV – For data storage (current + proposed structure)</a:t>
              </a:r>
            </a:p>
            <a:p>
              <a:pPr algn="l">
                <a:lnSpc>
                  <a:spcPts val="3359"/>
                </a:lnSpc>
              </a:pPr>
              <a:endParaRPr lang="en-US" sz="2400" spc="-117">
                <a:solidFill>
                  <a:srgbClr val="000000"/>
                </a:solidFill>
                <a:latin typeface="TT Interphases"/>
                <a:ea typeface="TT Interphases"/>
                <a:cs typeface="TT Interphases"/>
                <a:sym typeface="TT Interphases"/>
              </a:endParaRPr>
            </a:p>
            <a:p>
              <a:pPr algn="l">
                <a:lnSpc>
                  <a:spcPts val="3359"/>
                </a:lnSpc>
              </a:pPr>
              <a:endParaRPr lang="en-US" sz="2400" spc="-117">
                <a:solidFill>
                  <a:srgbClr val="000000"/>
                </a:solidFill>
                <a:latin typeface="TT Interphases"/>
                <a:ea typeface="TT Interphases"/>
                <a:cs typeface="TT Interphases"/>
                <a:sym typeface="TT Interphases"/>
              </a:endParaRPr>
            </a:p>
          </p:txBody>
        </p:sp>
        <p:sp>
          <p:nvSpPr>
            <p:cNvPr id="12" name="TextBox 12"/>
            <p:cNvSpPr txBox="1"/>
            <p:nvPr/>
          </p:nvSpPr>
          <p:spPr>
            <a:xfrm>
              <a:off x="415412" y="-47625"/>
              <a:ext cx="3308574" cy="1321012"/>
            </a:xfrm>
            <a:prstGeom prst="rect">
              <a:avLst/>
            </a:prstGeom>
          </p:spPr>
          <p:txBody>
            <a:bodyPr lIns="0" tIns="0" rIns="0" bIns="0" rtlCol="0" anchor="t">
              <a:spAutoFit/>
            </a:bodyPr>
            <a:lstStyle/>
            <a:p>
              <a:pPr algn="l">
                <a:lnSpc>
                  <a:spcPts val="4060"/>
                </a:lnSpc>
              </a:pPr>
              <a:r>
                <a:rPr lang="en-US" sz="2900" b="1" spc="-142">
                  <a:solidFill>
                    <a:srgbClr val="000000"/>
                  </a:solidFill>
                  <a:latin typeface="TT Interphases Bold"/>
                  <a:ea typeface="TT Interphases Bold"/>
                  <a:cs typeface="TT Interphases Bold"/>
                  <a:sym typeface="TT Interphases Bold"/>
                </a:rPr>
                <a:t> Supporting Technologies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2" r="-202"/>
            </a:stretch>
          </a:blipFill>
        </p:spPr>
      </p:sp>
      <p:sp>
        <p:nvSpPr>
          <p:cNvPr id="3" name="Freeform 3"/>
          <p:cNvSpPr/>
          <p:nvPr/>
        </p:nvSpPr>
        <p:spPr>
          <a:xfrm>
            <a:off x="11479829" y="1028700"/>
            <a:ext cx="5779471" cy="4550020"/>
          </a:xfrm>
          <a:custGeom>
            <a:avLst/>
            <a:gdLst/>
            <a:ahLst/>
            <a:cxnLst/>
            <a:rect l="l" t="t" r="r" b="b"/>
            <a:pathLst>
              <a:path w="5779471" h="4550020">
                <a:moveTo>
                  <a:pt x="0" y="0"/>
                </a:moveTo>
                <a:lnTo>
                  <a:pt x="5779471" y="0"/>
                </a:lnTo>
                <a:lnTo>
                  <a:pt x="5779471" y="4550020"/>
                </a:lnTo>
                <a:lnTo>
                  <a:pt x="0" y="455002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rot="-5400000">
            <a:off x="8253798" y="-184836"/>
            <a:ext cx="969594" cy="3396666"/>
          </a:xfrm>
          <a:custGeom>
            <a:avLst/>
            <a:gdLst/>
            <a:ahLst/>
            <a:cxnLst/>
            <a:rect l="l" t="t" r="r" b="b"/>
            <a:pathLst>
              <a:path w="969594" h="3396666">
                <a:moveTo>
                  <a:pt x="0" y="0"/>
                </a:moveTo>
                <a:lnTo>
                  <a:pt x="969594" y="0"/>
                </a:lnTo>
                <a:lnTo>
                  <a:pt x="969594" y="3396666"/>
                </a:lnTo>
                <a:lnTo>
                  <a:pt x="0" y="339666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TextBox 5"/>
          <p:cNvSpPr txBox="1"/>
          <p:nvPr/>
        </p:nvSpPr>
        <p:spPr>
          <a:xfrm>
            <a:off x="798963" y="2607334"/>
            <a:ext cx="9213983" cy="2026160"/>
          </a:xfrm>
          <a:prstGeom prst="rect">
            <a:avLst/>
          </a:prstGeom>
        </p:spPr>
        <p:txBody>
          <a:bodyPr lIns="0" tIns="0" rIns="0" bIns="0" rtlCol="0" anchor="t">
            <a:spAutoFit/>
          </a:bodyPr>
          <a:lstStyle/>
          <a:p>
            <a:pPr algn="l">
              <a:lnSpc>
                <a:spcPts val="7656"/>
              </a:lnSpc>
            </a:pPr>
            <a:r>
              <a:rPr lang="en-US" sz="8800" spc="-431">
                <a:solidFill>
                  <a:srgbClr val="000000"/>
                </a:solidFill>
                <a:latin typeface="TT Interphases"/>
                <a:ea typeface="TT Interphases"/>
                <a:cs typeface="TT Interphases"/>
                <a:sym typeface="TT Interphases"/>
              </a:rPr>
              <a:t>Timeline and documentation</a:t>
            </a:r>
          </a:p>
        </p:txBody>
      </p:sp>
      <p:sp>
        <p:nvSpPr>
          <p:cNvPr id="6" name="TextBox 6"/>
          <p:cNvSpPr txBox="1"/>
          <p:nvPr/>
        </p:nvSpPr>
        <p:spPr>
          <a:xfrm>
            <a:off x="951148" y="5230422"/>
            <a:ext cx="10528681" cy="629921"/>
          </a:xfrm>
          <a:prstGeom prst="rect">
            <a:avLst/>
          </a:prstGeom>
        </p:spPr>
        <p:txBody>
          <a:bodyPr lIns="0" tIns="0" rIns="0" bIns="0" rtlCol="0" anchor="t">
            <a:spAutoFit/>
          </a:bodyPr>
          <a:lstStyle/>
          <a:p>
            <a:pPr algn="l">
              <a:lnSpc>
                <a:spcPts val="5179"/>
              </a:lnSpc>
            </a:pPr>
            <a:r>
              <a:rPr lang="en-US" sz="3699" spc="-181">
                <a:solidFill>
                  <a:srgbClr val="000000"/>
                </a:solidFill>
                <a:latin typeface="TT Interphases"/>
                <a:ea typeface="TT Interphases"/>
                <a:cs typeface="TT Interphases"/>
                <a:sym typeface="TT Interphases"/>
              </a:rPr>
              <a:t>Milestones :</a:t>
            </a:r>
          </a:p>
        </p:txBody>
      </p:sp>
      <p:grpSp>
        <p:nvGrpSpPr>
          <p:cNvPr id="7" name="Group 7"/>
          <p:cNvGrpSpPr/>
          <p:nvPr/>
        </p:nvGrpSpPr>
        <p:grpSpPr>
          <a:xfrm>
            <a:off x="1052162" y="7019733"/>
            <a:ext cx="16515951" cy="1860838"/>
            <a:chOff x="0" y="0"/>
            <a:chExt cx="22021268" cy="2481117"/>
          </a:xfrm>
        </p:grpSpPr>
        <p:grpSp>
          <p:nvGrpSpPr>
            <p:cNvPr id="8" name="Group 8"/>
            <p:cNvGrpSpPr/>
            <p:nvPr/>
          </p:nvGrpSpPr>
          <p:grpSpPr>
            <a:xfrm>
              <a:off x="0" y="0"/>
              <a:ext cx="5608583" cy="2481117"/>
              <a:chOff x="0" y="0"/>
              <a:chExt cx="1837340" cy="812800"/>
            </a:xfrm>
          </p:grpSpPr>
          <p:sp>
            <p:nvSpPr>
              <p:cNvPr id="9" name="Freeform 9"/>
              <p:cNvSpPr/>
              <p:nvPr/>
            </p:nvSpPr>
            <p:spPr>
              <a:xfrm>
                <a:off x="0" y="0"/>
                <a:ext cx="1837340" cy="812800"/>
              </a:xfrm>
              <a:custGeom>
                <a:avLst/>
                <a:gdLst/>
                <a:ahLst/>
                <a:cxnLst/>
                <a:rect l="l" t="t" r="r" b="b"/>
                <a:pathLst>
                  <a:path w="1837340" h="812800">
                    <a:moveTo>
                      <a:pt x="918670" y="0"/>
                    </a:moveTo>
                    <a:cubicBezTo>
                      <a:pt x="411303" y="0"/>
                      <a:pt x="0" y="181951"/>
                      <a:pt x="0" y="406400"/>
                    </a:cubicBezTo>
                    <a:cubicBezTo>
                      <a:pt x="0" y="630849"/>
                      <a:pt x="411303" y="812800"/>
                      <a:pt x="918670" y="812800"/>
                    </a:cubicBezTo>
                    <a:cubicBezTo>
                      <a:pt x="1426038" y="812800"/>
                      <a:pt x="1837340" y="630849"/>
                      <a:pt x="1837340" y="406400"/>
                    </a:cubicBezTo>
                    <a:cubicBezTo>
                      <a:pt x="1837340" y="181951"/>
                      <a:pt x="1426038" y="0"/>
                      <a:pt x="918670" y="0"/>
                    </a:cubicBezTo>
                    <a:lnTo>
                      <a:pt x="918670" y="0"/>
                    </a:lnTo>
                    <a:close/>
                  </a:path>
                </a:pathLst>
              </a:custGeom>
              <a:solidFill>
                <a:srgbClr val="000000">
                  <a:alpha val="0"/>
                </a:srgbClr>
              </a:solidFill>
              <a:ln w="76200" cap="sq">
                <a:solidFill>
                  <a:srgbClr val="449864"/>
                </a:solidFill>
                <a:prstDash val="dash"/>
                <a:miter/>
              </a:ln>
            </p:spPr>
          </p:sp>
          <p:sp>
            <p:nvSpPr>
              <p:cNvPr id="10" name="TextBox 10"/>
              <p:cNvSpPr txBox="1"/>
              <p:nvPr/>
            </p:nvSpPr>
            <p:spPr>
              <a:xfrm>
                <a:off x="172251" y="28575"/>
                <a:ext cx="1492839" cy="708025"/>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10804103" y="0"/>
              <a:ext cx="5608583" cy="2481117"/>
              <a:chOff x="0" y="0"/>
              <a:chExt cx="1837340" cy="812800"/>
            </a:xfrm>
          </p:grpSpPr>
          <p:sp>
            <p:nvSpPr>
              <p:cNvPr id="12" name="Freeform 12"/>
              <p:cNvSpPr/>
              <p:nvPr/>
            </p:nvSpPr>
            <p:spPr>
              <a:xfrm>
                <a:off x="0" y="0"/>
                <a:ext cx="1837340" cy="812800"/>
              </a:xfrm>
              <a:custGeom>
                <a:avLst/>
                <a:gdLst/>
                <a:ahLst/>
                <a:cxnLst/>
                <a:rect l="l" t="t" r="r" b="b"/>
                <a:pathLst>
                  <a:path w="1837340" h="812800">
                    <a:moveTo>
                      <a:pt x="918670" y="0"/>
                    </a:moveTo>
                    <a:cubicBezTo>
                      <a:pt x="411303" y="0"/>
                      <a:pt x="0" y="181951"/>
                      <a:pt x="0" y="406400"/>
                    </a:cubicBezTo>
                    <a:cubicBezTo>
                      <a:pt x="0" y="630849"/>
                      <a:pt x="411303" y="812800"/>
                      <a:pt x="918670" y="812800"/>
                    </a:cubicBezTo>
                    <a:cubicBezTo>
                      <a:pt x="1426038" y="812800"/>
                      <a:pt x="1837340" y="630849"/>
                      <a:pt x="1837340" y="406400"/>
                    </a:cubicBezTo>
                    <a:cubicBezTo>
                      <a:pt x="1837340" y="181951"/>
                      <a:pt x="1426038" y="0"/>
                      <a:pt x="918670" y="0"/>
                    </a:cubicBezTo>
                    <a:lnTo>
                      <a:pt x="918670" y="0"/>
                    </a:lnTo>
                    <a:close/>
                  </a:path>
                </a:pathLst>
              </a:custGeom>
              <a:solidFill>
                <a:srgbClr val="000000">
                  <a:alpha val="0"/>
                </a:srgbClr>
              </a:solidFill>
              <a:ln w="76200" cap="sq">
                <a:solidFill>
                  <a:srgbClr val="449864"/>
                </a:solidFill>
                <a:prstDash val="dash"/>
                <a:miter/>
              </a:ln>
            </p:spPr>
          </p:sp>
          <p:sp>
            <p:nvSpPr>
              <p:cNvPr id="13" name="TextBox 13"/>
              <p:cNvSpPr txBox="1"/>
              <p:nvPr/>
            </p:nvSpPr>
            <p:spPr>
              <a:xfrm>
                <a:off x="172251" y="28575"/>
                <a:ext cx="1492839" cy="708025"/>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a:off x="5416563" y="0"/>
              <a:ext cx="5608583" cy="2481117"/>
              <a:chOff x="0" y="0"/>
              <a:chExt cx="1837340" cy="812800"/>
            </a:xfrm>
          </p:grpSpPr>
          <p:sp>
            <p:nvSpPr>
              <p:cNvPr id="15" name="Freeform 15"/>
              <p:cNvSpPr/>
              <p:nvPr/>
            </p:nvSpPr>
            <p:spPr>
              <a:xfrm>
                <a:off x="0" y="0"/>
                <a:ext cx="1837340" cy="812800"/>
              </a:xfrm>
              <a:custGeom>
                <a:avLst/>
                <a:gdLst/>
                <a:ahLst/>
                <a:cxnLst/>
                <a:rect l="l" t="t" r="r" b="b"/>
                <a:pathLst>
                  <a:path w="1837340" h="812800">
                    <a:moveTo>
                      <a:pt x="918670" y="0"/>
                    </a:moveTo>
                    <a:cubicBezTo>
                      <a:pt x="411303" y="0"/>
                      <a:pt x="0" y="181951"/>
                      <a:pt x="0" y="406400"/>
                    </a:cubicBezTo>
                    <a:cubicBezTo>
                      <a:pt x="0" y="630849"/>
                      <a:pt x="411303" y="812800"/>
                      <a:pt x="918670" y="812800"/>
                    </a:cubicBezTo>
                    <a:cubicBezTo>
                      <a:pt x="1426038" y="812800"/>
                      <a:pt x="1837340" y="630849"/>
                      <a:pt x="1837340" y="406400"/>
                    </a:cubicBezTo>
                    <a:cubicBezTo>
                      <a:pt x="1837340" y="181951"/>
                      <a:pt x="1426038" y="0"/>
                      <a:pt x="918670" y="0"/>
                    </a:cubicBezTo>
                    <a:lnTo>
                      <a:pt x="918670" y="0"/>
                    </a:lnTo>
                    <a:close/>
                  </a:path>
                </a:pathLst>
              </a:custGeom>
              <a:solidFill>
                <a:srgbClr val="000000">
                  <a:alpha val="0"/>
                </a:srgbClr>
              </a:solidFill>
              <a:ln w="76200" cap="sq">
                <a:solidFill>
                  <a:srgbClr val="449864"/>
                </a:solidFill>
                <a:prstDash val="dash"/>
                <a:miter/>
              </a:ln>
            </p:spPr>
          </p:sp>
          <p:sp>
            <p:nvSpPr>
              <p:cNvPr id="16" name="TextBox 16"/>
              <p:cNvSpPr txBox="1"/>
              <p:nvPr/>
            </p:nvSpPr>
            <p:spPr>
              <a:xfrm>
                <a:off x="172251" y="28575"/>
                <a:ext cx="1492839" cy="708025"/>
              </a:xfrm>
              <a:prstGeom prst="rect">
                <a:avLst/>
              </a:prstGeom>
            </p:spPr>
            <p:txBody>
              <a:bodyPr lIns="50800" tIns="50800" rIns="50800" bIns="50800" rtlCol="0" anchor="ctr"/>
              <a:lstStyle/>
              <a:p>
                <a:pPr algn="ctr">
                  <a:lnSpc>
                    <a:spcPts val="2800"/>
                  </a:lnSpc>
                </a:pPr>
                <a:endParaRPr/>
              </a:p>
            </p:txBody>
          </p:sp>
        </p:grpSp>
        <p:grpSp>
          <p:nvGrpSpPr>
            <p:cNvPr id="17" name="Group 17"/>
            <p:cNvGrpSpPr/>
            <p:nvPr/>
          </p:nvGrpSpPr>
          <p:grpSpPr>
            <a:xfrm>
              <a:off x="16412685" y="0"/>
              <a:ext cx="5608583" cy="2481117"/>
              <a:chOff x="0" y="0"/>
              <a:chExt cx="1837340" cy="812800"/>
            </a:xfrm>
          </p:grpSpPr>
          <p:sp>
            <p:nvSpPr>
              <p:cNvPr id="18" name="Freeform 18"/>
              <p:cNvSpPr/>
              <p:nvPr/>
            </p:nvSpPr>
            <p:spPr>
              <a:xfrm>
                <a:off x="0" y="0"/>
                <a:ext cx="1837340" cy="812800"/>
              </a:xfrm>
              <a:custGeom>
                <a:avLst/>
                <a:gdLst/>
                <a:ahLst/>
                <a:cxnLst/>
                <a:rect l="l" t="t" r="r" b="b"/>
                <a:pathLst>
                  <a:path w="1837340" h="812800">
                    <a:moveTo>
                      <a:pt x="918670" y="0"/>
                    </a:moveTo>
                    <a:cubicBezTo>
                      <a:pt x="411303" y="0"/>
                      <a:pt x="0" y="181951"/>
                      <a:pt x="0" y="406400"/>
                    </a:cubicBezTo>
                    <a:cubicBezTo>
                      <a:pt x="0" y="630849"/>
                      <a:pt x="411303" y="812800"/>
                      <a:pt x="918670" y="812800"/>
                    </a:cubicBezTo>
                    <a:cubicBezTo>
                      <a:pt x="1426038" y="812800"/>
                      <a:pt x="1837340" y="630849"/>
                      <a:pt x="1837340" y="406400"/>
                    </a:cubicBezTo>
                    <a:cubicBezTo>
                      <a:pt x="1837340" y="181951"/>
                      <a:pt x="1426038" y="0"/>
                      <a:pt x="918670" y="0"/>
                    </a:cubicBezTo>
                    <a:lnTo>
                      <a:pt x="918670" y="0"/>
                    </a:lnTo>
                    <a:close/>
                  </a:path>
                </a:pathLst>
              </a:custGeom>
              <a:solidFill>
                <a:srgbClr val="000000">
                  <a:alpha val="0"/>
                </a:srgbClr>
              </a:solidFill>
              <a:ln w="76200" cap="sq">
                <a:solidFill>
                  <a:srgbClr val="449864"/>
                </a:solidFill>
                <a:prstDash val="dash"/>
                <a:miter/>
              </a:ln>
            </p:spPr>
          </p:sp>
          <p:sp>
            <p:nvSpPr>
              <p:cNvPr id="19" name="TextBox 19"/>
              <p:cNvSpPr txBox="1"/>
              <p:nvPr/>
            </p:nvSpPr>
            <p:spPr>
              <a:xfrm>
                <a:off x="172251" y="28575"/>
                <a:ext cx="1492839" cy="708025"/>
              </a:xfrm>
              <a:prstGeom prst="rect">
                <a:avLst/>
              </a:prstGeom>
            </p:spPr>
            <p:txBody>
              <a:bodyPr lIns="50800" tIns="50800" rIns="50800" bIns="50800" rtlCol="0" anchor="ctr"/>
              <a:lstStyle/>
              <a:p>
                <a:pPr algn="ctr">
                  <a:lnSpc>
                    <a:spcPts val="2800"/>
                  </a:lnSpc>
                </a:pPr>
                <a:endParaRPr/>
              </a:p>
            </p:txBody>
          </p:sp>
        </p:grpSp>
      </p:grpSp>
      <p:sp>
        <p:nvSpPr>
          <p:cNvPr id="20" name="TextBox 20"/>
          <p:cNvSpPr txBox="1"/>
          <p:nvPr/>
        </p:nvSpPr>
        <p:spPr>
          <a:xfrm>
            <a:off x="1209418" y="7594116"/>
            <a:ext cx="3848503" cy="754097"/>
          </a:xfrm>
          <a:prstGeom prst="rect">
            <a:avLst/>
          </a:prstGeom>
        </p:spPr>
        <p:txBody>
          <a:bodyPr lIns="0" tIns="0" rIns="0" bIns="0" rtlCol="0" anchor="t">
            <a:spAutoFit/>
          </a:bodyPr>
          <a:lstStyle/>
          <a:p>
            <a:pPr algn="ctr">
              <a:lnSpc>
                <a:spcPts val="3060"/>
              </a:lnSpc>
              <a:spcBef>
                <a:spcPct val="0"/>
              </a:spcBef>
            </a:pPr>
            <a:r>
              <a:rPr lang="en-US" sz="2186" spc="-107">
                <a:solidFill>
                  <a:srgbClr val="000000"/>
                </a:solidFill>
                <a:latin typeface="TT Interphases"/>
                <a:ea typeface="TT Interphases"/>
                <a:cs typeface="TT Interphases"/>
                <a:sym typeface="TT Interphases"/>
              </a:rPr>
              <a:t>Data Collection, Exploration, and Preprocessing</a:t>
            </a:r>
          </a:p>
        </p:txBody>
      </p:sp>
      <p:sp>
        <p:nvSpPr>
          <p:cNvPr id="21" name="TextBox 21"/>
          <p:cNvSpPr txBox="1"/>
          <p:nvPr/>
        </p:nvSpPr>
        <p:spPr>
          <a:xfrm>
            <a:off x="5295497" y="7594116"/>
            <a:ext cx="3848503" cy="754097"/>
          </a:xfrm>
          <a:prstGeom prst="rect">
            <a:avLst/>
          </a:prstGeom>
        </p:spPr>
        <p:txBody>
          <a:bodyPr lIns="0" tIns="0" rIns="0" bIns="0" rtlCol="0" anchor="t">
            <a:spAutoFit/>
          </a:bodyPr>
          <a:lstStyle/>
          <a:p>
            <a:pPr algn="ctr">
              <a:lnSpc>
                <a:spcPts val="3060"/>
              </a:lnSpc>
              <a:spcBef>
                <a:spcPct val="0"/>
              </a:spcBef>
            </a:pPr>
            <a:r>
              <a:rPr lang="en-US" sz="2186" spc="-107">
                <a:solidFill>
                  <a:srgbClr val="000000"/>
                </a:solidFill>
                <a:latin typeface="TT Interphases"/>
                <a:ea typeface="TT Interphases"/>
                <a:cs typeface="TT Interphases"/>
                <a:sym typeface="TT Interphases"/>
              </a:rPr>
              <a:t>Advanced Data Analysis and Feature Engineering</a:t>
            </a:r>
          </a:p>
        </p:txBody>
      </p:sp>
      <p:sp>
        <p:nvSpPr>
          <p:cNvPr id="22" name="TextBox 22"/>
          <p:cNvSpPr txBox="1"/>
          <p:nvPr/>
        </p:nvSpPr>
        <p:spPr>
          <a:xfrm>
            <a:off x="9382125" y="7594116"/>
            <a:ext cx="3848503" cy="754097"/>
          </a:xfrm>
          <a:prstGeom prst="rect">
            <a:avLst/>
          </a:prstGeom>
        </p:spPr>
        <p:txBody>
          <a:bodyPr lIns="0" tIns="0" rIns="0" bIns="0" rtlCol="0" anchor="t">
            <a:spAutoFit/>
          </a:bodyPr>
          <a:lstStyle/>
          <a:p>
            <a:pPr algn="ctr">
              <a:lnSpc>
                <a:spcPts val="3060"/>
              </a:lnSpc>
              <a:spcBef>
                <a:spcPct val="0"/>
              </a:spcBef>
            </a:pPr>
            <a:r>
              <a:rPr lang="en-US" sz="2186" spc="-107">
                <a:solidFill>
                  <a:srgbClr val="000000"/>
                </a:solidFill>
                <a:latin typeface="TT Interphases"/>
                <a:ea typeface="TT Interphases"/>
                <a:cs typeface="TT Interphases"/>
                <a:sym typeface="TT Interphases"/>
              </a:rPr>
              <a:t>Machine Learning Model Development and Optimization</a:t>
            </a:r>
          </a:p>
        </p:txBody>
      </p:sp>
      <p:sp>
        <p:nvSpPr>
          <p:cNvPr id="23" name="TextBox 23"/>
          <p:cNvSpPr txBox="1"/>
          <p:nvPr/>
        </p:nvSpPr>
        <p:spPr>
          <a:xfrm>
            <a:off x="13719610" y="7594116"/>
            <a:ext cx="3848503" cy="754097"/>
          </a:xfrm>
          <a:prstGeom prst="rect">
            <a:avLst/>
          </a:prstGeom>
        </p:spPr>
        <p:txBody>
          <a:bodyPr lIns="0" tIns="0" rIns="0" bIns="0" rtlCol="0" anchor="t">
            <a:spAutoFit/>
          </a:bodyPr>
          <a:lstStyle/>
          <a:p>
            <a:pPr algn="ctr">
              <a:lnSpc>
                <a:spcPts val="3060"/>
              </a:lnSpc>
              <a:spcBef>
                <a:spcPct val="0"/>
              </a:spcBef>
            </a:pPr>
            <a:r>
              <a:rPr lang="en-US" sz="2186" spc="-107">
                <a:solidFill>
                  <a:srgbClr val="000000"/>
                </a:solidFill>
                <a:latin typeface="TT Interphases"/>
                <a:ea typeface="TT Interphases"/>
                <a:cs typeface="TT Interphases"/>
                <a:sym typeface="TT Interphases"/>
              </a:rPr>
              <a:t>MLOps, Deployment, and Monitoring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202" r="-202"/>
            </a:stretch>
          </a:blipFill>
        </p:spPr>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890495" y="1803859"/>
            <a:ext cx="16230600" cy="7608094"/>
          </a:xfrm>
          <a:prstGeom prst="rect">
            <a:avLst/>
          </a:prstGeom>
        </p:spPr>
      </p:pic>
      <p:sp>
        <p:nvSpPr>
          <p:cNvPr id="4" name="TextBox 4"/>
          <p:cNvSpPr txBox="1"/>
          <p:nvPr/>
        </p:nvSpPr>
        <p:spPr>
          <a:xfrm>
            <a:off x="5590260" y="178430"/>
            <a:ext cx="7107480" cy="1519565"/>
          </a:xfrm>
          <a:prstGeom prst="rect">
            <a:avLst/>
          </a:prstGeom>
        </p:spPr>
        <p:txBody>
          <a:bodyPr lIns="0" tIns="0" rIns="0" bIns="0" rtlCol="0" anchor="t">
            <a:spAutoFit/>
          </a:bodyPr>
          <a:lstStyle/>
          <a:p>
            <a:pPr algn="ctr">
              <a:lnSpc>
                <a:spcPts val="12319"/>
              </a:lnSpc>
              <a:spcBef>
                <a:spcPct val="0"/>
              </a:spcBef>
            </a:pPr>
            <a:r>
              <a:rPr lang="en-US" sz="8799" spc="-431">
                <a:solidFill>
                  <a:srgbClr val="000000"/>
                </a:solidFill>
                <a:latin typeface="TT Interphases"/>
                <a:ea typeface="TT Interphases"/>
                <a:cs typeface="TT Interphases"/>
                <a:sym typeface="TT Interphases"/>
              </a:rPr>
              <a:t>Deployement</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2" r="-202"/>
            </a:stretch>
          </a:blipFill>
        </p:spPr>
      </p:sp>
      <p:sp>
        <p:nvSpPr>
          <p:cNvPr id="3" name="Freeform 3"/>
          <p:cNvSpPr/>
          <p:nvPr/>
        </p:nvSpPr>
        <p:spPr>
          <a:xfrm>
            <a:off x="10452749" y="1051112"/>
            <a:ext cx="6841804" cy="5174892"/>
          </a:xfrm>
          <a:custGeom>
            <a:avLst/>
            <a:gdLst/>
            <a:ahLst/>
            <a:cxnLst/>
            <a:rect l="l" t="t" r="r" b="b"/>
            <a:pathLst>
              <a:path w="6841804" h="5174892">
                <a:moveTo>
                  <a:pt x="0" y="0"/>
                </a:moveTo>
                <a:lnTo>
                  <a:pt x="6841803" y="0"/>
                </a:lnTo>
                <a:lnTo>
                  <a:pt x="6841803" y="5174892"/>
                </a:lnTo>
                <a:lnTo>
                  <a:pt x="0" y="517489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TextBox 5"/>
          <p:cNvSpPr txBox="1"/>
          <p:nvPr/>
        </p:nvSpPr>
        <p:spPr>
          <a:xfrm>
            <a:off x="620279" y="2583948"/>
            <a:ext cx="6978478" cy="1054610"/>
          </a:xfrm>
          <a:prstGeom prst="rect">
            <a:avLst/>
          </a:prstGeom>
        </p:spPr>
        <p:txBody>
          <a:bodyPr lIns="0" tIns="0" rIns="0" bIns="0" rtlCol="0" anchor="t">
            <a:spAutoFit/>
          </a:bodyPr>
          <a:lstStyle/>
          <a:p>
            <a:pPr algn="l">
              <a:lnSpc>
                <a:spcPts val="7656"/>
              </a:lnSpc>
            </a:pPr>
            <a:r>
              <a:rPr lang="en-US" sz="8800" spc="-431">
                <a:solidFill>
                  <a:srgbClr val="000000"/>
                </a:solidFill>
                <a:latin typeface="TT Interphases"/>
                <a:ea typeface="TT Interphases"/>
                <a:cs typeface="TT Interphases"/>
                <a:sym typeface="TT Interphases"/>
              </a:rPr>
              <a:t>Repository</a:t>
            </a:r>
          </a:p>
        </p:txBody>
      </p:sp>
      <p:sp>
        <p:nvSpPr>
          <p:cNvPr id="7" name="TextBox 6"/>
          <p:cNvSpPr txBox="1"/>
          <p:nvPr/>
        </p:nvSpPr>
        <p:spPr>
          <a:xfrm>
            <a:off x="1509506" y="5378417"/>
            <a:ext cx="7391400" cy="584775"/>
          </a:xfrm>
          <a:prstGeom prst="rect">
            <a:avLst/>
          </a:prstGeom>
          <a:noFill/>
        </p:spPr>
        <p:txBody>
          <a:bodyPr wrap="square" rtlCol="0">
            <a:spAutoFit/>
          </a:bodyPr>
          <a:lstStyle/>
          <a:p>
            <a:r>
              <a:rPr lang="en-US" sz="3200" dirty="0" smtClean="0">
                <a:hlinkClick r:id="rId5"/>
              </a:rPr>
              <a:t>Sales Forecasting and Demand Prediction</a:t>
            </a:r>
            <a:endParaRPr lang="en-US" sz="3200" dirty="0"/>
          </a:p>
        </p:txBody>
      </p:sp>
      <p:pic>
        <p:nvPicPr>
          <p:cNvPr id="8" name="Picture 7"/>
          <p:cNvPicPr>
            <a:picLocks noChangeAspect="1"/>
          </p:cNvPicPr>
          <p:nvPr/>
        </p:nvPicPr>
        <p:blipFill>
          <a:blip r:embed="rId6"/>
          <a:stretch>
            <a:fillRect/>
          </a:stretch>
        </p:blipFill>
        <p:spPr>
          <a:xfrm>
            <a:off x="465999" y="5155706"/>
            <a:ext cx="1043507" cy="10668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2" r="-202"/>
            </a:stretch>
          </a:blipFill>
        </p:spPr>
      </p:sp>
      <p:grpSp>
        <p:nvGrpSpPr>
          <p:cNvPr id="5" name="Group 5"/>
          <p:cNvGrpSpPr/>
          <p:nvPr/>
        </p:nvGrpSpPr>
        <p:grpSpPr>
          <a:xfrm>
            <a:off x="12741607" y="1307972"/>
            <a:ext cx="3262710" cy="3621772"/>
            <a:chOff x="0" y="0"/>
            <a:chExt cx="4350279" cy="4829029"/>
          </a:xfrm>
        </p:grpSpPr>
        <p:grpSp>
          <p:nvGrpSpPr>
            <p:cNvPr id="6" name="Group 6"/>
            <p:cNvGrpSpPr/>
            <p:nvPr/>
          </p:nvGrpSpPr>
          <p:grpSpPr>
            <a:xfrm>
              <a:off x="149322" y="0"/>
              <a:ext cx="3875565" cy="387556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18079" b="-104142"/>
                </a:stretch>
              </a:blipFill>
            </p:spPr>
          </p:sp>
        </p:grpSp>
        <p:sp>
          <p:nvSpPr>
            <p:cNvPr id="8" name="TextBox 8"/>
            <p:cNvSpPr txBox="1"/>
            <p:nvPr/>
          </p:nvSpPr>
          <p:spPr>
            <a:xfrm>
              <a:off x="0" y="4196780"/>
              <a:ext cx="4350279" cy="632249"/>
            </a:xfrm>
            <a:prstGeom prst="rect">
              <a:avLst/>
            </a:prstGeom>
          </p:spPr>
          <p:txBody>
            <a:bodyPr lIns="0" tIns="0" rIns="0" bIns="0" rtlCol="0" anchor="t">
              <a:spAutoFit/>
            </a:bodyPr>
            <a:lstStyle/>
            <a:p>
              <a:pPr algn="ctr">
                <a:lnSpc>
                  <a:spcPts val="3919"/>
                </a:lnSpc>
                <a:spcBef>
                  <a:spcPct val="0"/>
                </a:spcBef>
              </a:pPr>
              <a:r>
                <a:rPr lang="en-US" sz="2799" spc="-137" dirty="0" err="1">
                  <a:solidFill>
                    <a:srgbClr val="000000"/>
                  </a:solidFill>
                  <a:latin typeface="TT Interphases"/>
                  <a:ea typeface="TT Interphases"/>
                  <a:cs typeface="TT Interphases"/>
                  <a:sym typeface="TT Interphases"/>
                </a:rPr>
                <a:t>Nouran</a:t>
              </a:r>
              <a:r>
                <a:rPr lang="en-US" sz="2799" spc="-137" dirty="0">
                  <a:solidFill>
                    <a:srgbClr val="000000"/>
                  </a:solidFill>
                  <a:latin typeface="TT Interphases"/>
                  <a:ea typeface="TT Interphases"/>
                  <a:cs typeface="TT Interphases"/>
                  <a:sym typeface="TT Interphases"/>
                </a:rPr>
                <a:t> Khaled Ali </a:t>
              </a:r>
              <a:r>
                <a:rPr lang="en-US" sz="2799" spc="-137" dirty="0" err="1">
                  <a:solidFill>
                    <a:srgbClr val="000000"/>
                  </a:solidFill>
                  <a:latin typeface="TT Interphases"/>
                  <a:ea typeface="TT Interphases"/>
                  <a:cs typeface="TT Interphases"/>
                  <a:sym typeface="TT Interphases"/>
                </a:rPr>
                <a:t>Wafa</a:t>
              </a:r>
              <a:endParaRPr lang="en-US" sz="2799" spc="-137" dirty="0">
                <a:solidFill>
                  <a:srgbClr val="000000"/>
                </a:solidFill>
                <a:latin typeface="TT Interphases"/>
                <a:ea typeface="TT Interphases"/>
                <a:cs typeface="TT Interphases"/>
                <a:sym typeface="TT Interphases"/>
              </a:endParaRPr>
            </a:p>
          </p:txBody>
        </p:sp>
      </p:grpSp>
      <p:grpSp>
        <p:nvGrpSpPr>
          <p:cNvPr id="9" name="Group 9"/>
          <p:cNvGrpSpPr/>
          <p:nvPr/>
        </p:nvGrpSpPr>
        <p:grpSpPr>
          <a:xfrm>
            <a:off x="5525152" y="382895"/>
            <a:ext cx="5996818" cy="3638281"/>
            <a:chOff x="0" y="0"/>
            <a:chExt cx="7995758" cy="4851042"/>
          </a:xfrm>
        </p:grpSpPr>
        <p:grpSp>
          <p:nvGrpSpPr>
            <p:cNvPr id="10" name="Group 10"/>
            <p:cNvGrpSpPr/>
            <p:nvPr/>
          </p:nvGrpSpPr>
          <p:grpSpPr>
            <a:xfrm>
              <a:off x="1754209" y="0"/>
              <a:ext cx="3944541" cy="394454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a:stretch>
              </a:blipFill>
            </p:spPr>
          </p:sp>
        </p:grpSp>
        <p:sp>
          <p:nvSpPr>
            <p:cNvPr id="12" name="TextBox 12"/>
            <p:cNvSpPr txBox="1"/>
            <p:nvPr/>
          </p:nvSpPr>
          <p:spPr>
            <a:xfrm>
              <a:off x="0" y="4215830"/>
              <a:ext cx="7995758" cy="635212"/>
            </a:xfrm>
            <a:prstGeom prst="rect">
              <a:avLst/>
            </a:prstGeom>
          </p:spPr>
          <p:txBody>
            <a:bodyPr lIns="0" tIns="0" rIns="0" bIns="0" rtlCol="0" anchor="t">
              <a:spAutoFit/>
            </a:bodyPr>
            <a:lstStyle/>
            <a:p>
              <a:pPr algn="ctr">
                <a:lnSpc>
                  <a:spcPts val="4060"/>
                </a:lnSpc>
                <a:spcBef>
                  <a:spcPct val="0"/>
                </a:spcBef>
              </a:pPr>
              <a:r>
                <a:rPr lang="en-US" sz="2900" spc="-142" dirty="0" err="1">
                  <a:solidFill>
                    <a:srgbClr val="000000"/>
                  </a:solidFill>
                  <a:latin typeface="TT Interphases"/>
                  <a:ea typeface="TT Interphases"/>
                  <a:cs typeface="TT Interphases"/>
                  <a:sym typeface="TT Interphases"/>
                </a:rPr>
                <a:t>Abd</a:t>
              </a:r>
              <a:r>
                <a:rPr lang="en-US" sz="2900" spc="-142" dirty="0">
                  <a:solidFill>
                    <a:srgbClr val="000000"/>
                  </a:solidFill>
                  <a:latin typeface="TT Interphases"/>
                  <a:ea typeface="TT Interphases"/>
                  <a:cs typeface="TT Interphases"/>
                  <a:sym typeface="TT Interphases"/>
                </a:rPr>
                <a:t> El </a:t>
              </a:r>
              <a:r>
                <a:rPr lang="en-US" sz="2900" spc="-142" dirty="0" err="1">
                  <a:solidFill>
                    <a:srgbClr val="000000"/>
                  </a:solidFill>
                  <a:latin typeface="TT Interphases"/>
                  <a:ea typeface="TT Interphases"/>
                  <a:cs typeface="TT Interphases"/>
                  <a:sym typeface="TT Interphases"/>
                </a:rPr>
                <a:t>Wahab</a:t>
              </a:r>
              <a:r>
                <a:rPr lang="en-US" sz="2900" spc="-142" dirty="0">
                  <a:solidFill>
                    <a:srgbClr val="000000"/>
                  </a:solidFill>
                  <a:latin typeface="TT Interphases"/>
                  <a:ea typeface="TT Interphases"/>
                  <a:cs typeface="TT Interphases"/>
                  <a:sym typeface="TT Interphases"/>
                </a:rPr>
                <a:t> Mohamed </a:t>
              </a:r>
              <a:r>
                <a:rPr lang="en-US" sz="2900" spc="-142" dirty="0" err="1">
                  <a:solidFill>
                    <a:srgbClr val="000000"/>
                  </a:solidFill>
                  <a:latin typeface="TT Interphases"/>
                  <a:ea typeface="TT Interphases"/>
                  <a:cs typeface="TT Interphases"/>
                  <a:sym typeface="TT Interphases"/>
                </a:rPr>
                <a:t>Abd</a:t>
              </a:r>
              <a:r>
                <a:rPr lang="en-US" sz="2900" spc="-142" dirty="0">
                  <a:solidFill>
                    <a:srgbClr val="000000"/>
                  </a:solidFill>
                  <a:latin typeface="TT Interphases"/>
                  <a:ea typeface="TT Interphases"/>
                  <a:cs typeface="TT Interphases"/>
                  <a:sym typeface="TT Interphases"/>
                </a:rPr>
                <a:t> El </a:t>
              </a:r>
              <a:r>
                <a:rPr lang="en-US" sz="2900" spc="-142" dirty="0" err="1">
                  <a:solidFill>
                    <a:srgbClr val="000000"/>
                  </a:solidFill>
                  <a:latin typeface="TT Interphases"/>
                  <a:ea typeface="TT Interphases"/>
                  <a:cs typeface="TT Interphases"/>
                  <a:sym typeface="TT Interphases"/>
                </a:rPr>
                <a:t>Wahab</a:t>
              </a:r>
              <a:r>
                <a:rPr lang="en-US" sz="2900" spc="-142" dirty="0">
                  <a:solidFill>
                    <a:srgbClr val="000000"/>
                  </a:solidFill>
                  <a:latin typeface="TT Interphases"/>
                  <a:ea typeface="TT Interphases"/>
                  <a:cs typeface="TT Interphases"/>
                  <a:sym typeface="TT Interphases"/>
                </a:rPr>
                <a:t> </a:t>
              </a:r>
            </a:p>
          </p:txBody>
        </p:sp>
      </p:grpSp>
      <p:grpSp>
        <p:nvGrpSpPr>
          <p:cNvPr id="13" name="Group 13"/>
          <p:cNvGrpSpPr/>
          <p:nvPr/>
        </p:nvGrpSpPr>
        <p:grpSpPr>
          <a:xfrm>
            <a:off x="393790" y="1429473"/>
            <a:ext cx="4673005" cy="4014932"/>
            <a:chOff x="0" y="0"/>
            <a:chExt cx="6230673" cy="5353243"/>
          </a:xfrm>
        </p:grpSpPr>
        <p:grpSp>
          <p:nvGrpSpPr>
            <p:cNvPr id="14" name="Group 14"/>
            <p:cNvGrpSpPr/>
            <p:nvPr/>
          </p:nvGrpSpPr>
          <p:grpSpPr>
            <a:xfrm>
              <a:off x="1143066" y="0"/>
              <a:ext cx="3944541" cy="394454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16666" b="-16666"/>
                </a:stretch>
              </a:blipFill>
            </p:spPr>
          </p:sp>
        </p:grpSp>
        <p:sp>
          <p:nvSpPr>
            <p:cNvPr id="16" name="TextBox 16"/>
            <p:cNvSpPr txBox="1"/>
            <p:nvPr/>
          </p:nvSpPr>
          <p:spPr>
            <a:xfrm>
              <a:off x="0" y="4032232"/>
              <a:ext cx="6230673" cy="1321012"/>
            </a:xfrm>
            <a:prstGeom prst="rect">
              <a:avLst/>
            </a:prstGeom>
          </p:spPr>
          <p:txBody>
            <a:bodyPr lIns="0" tIns="0" rIns="0" bIns="0" rtlCol="0" anchor="t">
              <a:spAutoFit/>
            </a:bodyPr>
            <a:lstStyle/>
            <a:p>
              <a:pPr algn="ctr">
                <a:lnSpc>
                  <a:spcPts val="4060"/>
                </a:lnSpc>
                <a:spcBef>
                  <a:spcPct val="0"/>
                </a:spcBef>
              </a:pPr>
              <a:r>
                <a:rPr lang="en-US" sz="2900" spc="-142">
                  <a:solidFill>
                    <a:srgbClr val="000000"/>
                  </a:solidFill>
                  <a:latin typeface="TT Interphases"/>
                  <a:ea typeface="TT Interphases"/>
                  <a:cs typeface="TT Interphases"/>
                  <a:sym typeface="TT Interphases"/>
                </a:rPr>
                <a:t>Mohammed Assad Mohammed</a:t>
              </a:r>
            </a:p>
            <a:p>
              <a:pPr algn="ctr">
                <a:lnSpc>
                  <a:spcPts val="4060"/>
                </a:lnSpc>
                <a:spcBef>
                  <a:spcPct val="0"/>
                </a:spcBef>
              </a:pPr>
              <a:endParaRPr lang="en-US" sz="2900" spc="-142">
                <a:solidFill>
                  <a:srgbClr val="000000"/>
                </a:solidFill>
                <a:latin typeface="TT Interphases"/>
                <a:ea typeface="TT Interphases"/>
                <a:cs typeface="TT Interphases"/>
                <a:sym typeface="TT Interphases"/>
              </a:endParaRPr>
            </a:p>
          </p:txBody>
        </p:sp>
      </p:grpSp>
      <p:grpSp>
        <p:nvGrpSpPr>
          <p:cNvPr id="17" name="Group 17"/>
          <p:cNvGrpSpPr/>
          <p:nvPr/>
        </p:nvGrpSpPr>
        <p:grpSpPr>
          <a:xfrm>
            <a:off x="8143560" y="6201776"/>
            <a:ext cx="4281574" cy="4031492"/>
            <a:chOff x="0" y="0"/>
            <a:chExt cx="5708766" cy="5375323"/>
          </a:xfrm>
        </p:grpSpPr>
        <p:grpSp>
          <p:nvGrpSpPr>
            <p:cNvPr id="18" name="Group 18"/>
            <p:cNvGrpSpPr/>
            <p:nvPr/>
          </p:nvGrpSpPr>
          <p:grpSpPr>
            <a:xfrm>
              <a:off x="882112" y="0"/>
              <a:ext cx="3944541" cy="394454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b="-33333"/>
                </a:stretch>
              </a:blipFill>
            </p:spPr>
          </p:sp>
        </p:grpSp>
        <p:sp>
          <p:nvSpPr>
            <p:cNvPr id="20" name="TextBox 20"/>
            <p:cNvSpPr txBox="1"/>
            <p:nvPr/>
          </p:nvSpPr>
          <p:spPr>
            <a:xfrm>
              <a:off x="0" y="4027091"/>
              <a:ext cx="5708766" cy="1348232"/>
            </a:xfrm>
            <a:prstGeom prst="rect">
              <a:avLst/>
            </a:prstGeom>
          </p:spPr>
          <p:txBody>
            <a:bodyPr lIns="0" tIns="0" rIns="0" bIns="0" rtlCol="0" anchor="t">
              <a:spAutoFit/>
            </a:bodyPr>
            <a:lstStyle/>
            <a:p>
              <a:pPr algn="ctr">
                <a:lnSpc>
                  <a:spcPts val="4140"/>
                </a:lnSpc>
                <a:spcBef>
                  <a:spcPct val="0"/>
                </a:spcBef>
              </a:pPr>
              <a:r>
                <a:rPr lang="en-US" sz="2957" spc="-144" dirty="0" err="1">
                  <a:solidFill>
                    <a:srgbClr val="000000"/>
                  </a:solidFill>
                  <a:latin typeface="TT Interphases"/>
                  <a:ea typeface="TT Interphases"/>
                  <a:cs typeface="TT Interphases"/>
                  <a:sym typeface="TT Interphases"/>
                </a:rPr>
                <a:t>Abd</a:t>
              </a:r>
              <a:r>
                <a:rPr lang="en-US" sz="2957" spc="-144" dirty="0">
                  <a:solidFill>
                    <a:srgbClr val="000000"/>
                  </a:solidFill>
                  <a:latin typeface="TT Interphases"/>
                  <a:ea typeface="TT Interphases"/>
                  <a:cs typeface="TT Interphases"/>
                  <a:sym typeface="TT Interphases"/>
                </a:rPr>
                <a:t> El </a:t>
              </a:r>
              <a:r>
                <a:rPr lang="en-US" sz="2957" spc="-144" dirty="0" smtClean="0">
                  <a:solidFill>
                    <a:srgbClr val="000000"/>
                  </a:solidFill>
                  <a:latin typeface="TT Interphases"/>
                  <a:ea typeface="TT Interphases"/>
                  <a:cs typeface="TT Interphases"/>
                  <a:sym typeface="TT Interphases"/>
                </a:rPr>
                <a:t>Azim </a:t>
              </a:r>
              <a:r>
                <a:rPr lang="en-US" sz="2957" spc="-144" dirty="0">
                  <a:solidFill>
                    <a:srgbClr val="000000"/>
                  </a:solidFill>
                  <a:latin typeface="TT Interphases"/>
                  <a:ea typeface="TT Interphases"/>
                  <a:cs typeface="TT Interphases"/>
                  <a:sym typeface="TT Interphases"/>
                </a:rPr>
                <a:t>Reda </a:t>
              </a:r>
              <a:r>
                <a:rPr lang="en-US" sz="2957" spc="-144" dirty="0" err="1">
                  <a:solidFill>
                    <a:srgbClr val="000000"/>
                  </a:solidFill>
                  <a:latin typeface="TT Interphases"/>
                  <a:ea typeface="TT Interphases"/>
                  <a:cs typeface="TT Interphases"/>
                  <a:sym typeface="TT Interphases"/>
                </a:rPr>
                <a:t>Rashwan</a:t>
              </a:r>
              <a:endParaRPr lang="en-US" sz="2957" spc="-144" dirty="0">
                <a:solidFill>
                  <a:srgbClr val="000000"/>
                </a:solidFill>
                <a:latin typeface="TT Interphases"/>
                <a:ea typeface="TT Interphases"/>
                <a:cs typeface="TT Interphases"/>
                <a:sym typeface="TT Interphases"/>
              </a:endParaRPr>
            </a:p>
            <a:p>
              <a:pPr algn="ctr">
                <a:lnSpc>
                  <a:spcPts val="4140"/>
                </a:lnSpc>
                <a:spcBef>
                  <a:spcPct val="0"/>
                </a:spcBef>
              </a:pPr>
              <a:endParaRPr lang="en-US" sz="2957" spc="-144" dirty="0">
                <a:solidFill>
                  <a:srgbClr val="000000"/>
                </a:solidFill>
                <a:latin typeface="TT Interphases"/>
                <a:ea typeface="TT Interphases"/>
                <a:cs typeface="TT Interphases"/>
                <a:sym typeface="TT Interphases"/>
              </a:endParaRPr>
            </a:p>
          </p:txBody>
        </p:sp>
      </p:grpSp>
      <p:grpSp>
        <p:nvGrpSpPr>
          <p:cNvPr id="21" name="Group 21"/>
          <p:cNvGrpSpPr/>
          <p:nvPr/>
        </p:nvGrpSpPr>
        <p:grpSpPr>
          <a:xfrm>
            <a:off x="1994093" y="5444405"/>
            <a:ext cx="5301344" cy="4626923"/>
            <a:chOff x="0" y="0"/>
            <a:chExt cx="7068458" cy="6169231"/>
          </a:xfrm>
        </p:grpSpPr>
        <p:grpSp>
          <p:nvGrpSpPr>
            <p:cNvPr id="22" name="Group 22"/>
            <p:cNvGrpSpPr/>
            <p:nvPr/>
          </p:nvGrpSpPr>
          <p:grpSpPr>
            <a:xfrm>
              <a:off x="1561959" y="0"/>
              <a:ext cx="3944541" cy="394454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b="-33333"/>
                </a:stretch>
              </a:blipFill>
            </p:spPr>
          </p:sp>
        </p:grpSp>
        <p:sp>
          <p:nvSpPr>
            <p:cNvPr id="24" name="TextBox 24"/>
            <p:cNvSpPr txBox="1"/>
            <p:nvPr/>
          </p:nvSpPr>
          <p:spPr>
            <a:xfrm>
              <a:off x="0" y="4113816"/>
              <a:ext cx="7068458" cy="2055414"/>
            </a:xfrm>
            <a:prstGeom prst="rect">
              <a:avLst/>
            </a:prstGeom>
          </p:spPr>
          <p:txBody>
            <a:bodyPr lIns="0" tIns="0" rIns="0" bIns="0" rtlCol="0" anchor="t">
              <a:spAutoFit/>
            </a:bodyPr>
            <a:lstStyle/>
            <a:p>
              <a:pPr algn="ctr">
                <a:lnSpc>
                  <a:spcPts val="4140"/>
                </a:lnSpc>
                <a:spcBef>
                  <a:spcPct val="0"/>
                </a:spcBef>
              </a:pPr>
              <a:r>
                <a:rPr lang="en-US" sz="2957" spc="-144">
                  <a:solidFill>
                    <a:srgbClr val="000000"/>
                  </a:solidFill>
                  <a:latin typeface="TT Interphases"/>
                  <a:ea typeface="TT Interphases"/>
                  <a:cs typeface="TT Interphases"/>
                  <a:sym typeface="TT Interphases"/>
                </a:rPr>
                <a:t>  Mohamed Ramadan Mohamed Radwan</a:t>
              </a:r>
            </a:p>
            <a:p>
              <a:pPr algn="ctr">
                <a:lnSpc>
                  <a:spcPts val="4140"/>
                </a:lnSpc>
                <a:spcBef>
                  <a:spcPct val="0"/>
                </a:spcBef>
              </a:pPr>
              <a:endParaRPr lang="en-US" sz="2957" spc="-144">
                <a:solidFill>
                  <a:srgbClr val="000000"/>
                </a:solidFill>
                <a:latin typeface="TT Interphases"/>
                <a:ea typeface="TT Interphases"/>
                <a:cs typeface="TT Interphases"/>
                <a:sym typeface="TT Interphases"/>
              </a:endParaRPr>
            </a:p>
          </p:txBody>
        </p:sp>
      </p:grpSp>
      <p:grpSp>
        <p:nvGrpSpPr>
          <p:cNvPr id="25" name="Group 25"/>
          <p:cNvGrpSpPr/>
          <p:nvPr/>
        </p:nvGrpSpPr>
        <p:grpSpPr>
          <a:xfrm>
            <a:off x="13255327" y="5596474"/>
            <a:ext cx="4003973" cy="3648927"/>
            <a:chOff x="0" y="0"/>
            <a:chExt cx="5338630" cy="4865237"/>
          </a:xfrm>
        </p:grpSpPr>
        <p:grpSp>
          <p:nvGrpSpPr>
            <p:cNvPr id="26" name="Group 26"/>
            <p:cNvGrpSpPr/>
            <p:nvPr/>
          </p:nvGrpSpPr>
          <p:grpSpPr>
            <a:xfrm>
              <a:off x="697044" y="0"/>
              <a:ext cx="3944541" cy="394454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t="-694"/>
                </a:stretch>
              </a:blipFill>
            </p:spPr>
          </p:sp>
        </p:grpSp>
        <p:sp>
          <p:nvSpPr>
            <p:cNvPr id="28" name="TextBox 28"/>
            <p:cNvSpPr txBox="1"/>
            <p:nvPr/>
          </p:nvSpPr>
          <p:spPr>
            <a:xfrm>
              <a:off x="0" y="4209758"/>
              <a:ext cx="5338630" cy="655478"/>
            </a:xfrm>
            <a:prstGeom prst="rect">
              <a:avLst/>
            </a:prstGeom>
          </p:spPr>
          <p:txBody>
            <a:bodyPr lIns="0" tIns="0" rIns="0" bIns="0" rtlCol="0" anchor="t">
              <a:spAutoFit/>
            </a:bodyPr>
            <a:lstStyle/>
            <a:p>
              <a:pPr algn="ctr">
                <a:lnSpc>
                  <a:spcPts val="4140"/>
                </a:lnSpc>
                <a:spcBef>
                  <a:spcPct val="0"/>
                </a:spcBef>
              </a:pPr>
              <a:r>
                <a:rPr lang="en-US" sz="2957" spc="-144">
                  <a:solidFill>
                    <a:srgbClr val="000000"/>
                  </a:solidFill>
                  <a:latin typeface="TT Interphases"/>
                  <a:ea typeface="TT Interphases"/>
                  <a:cs typeface="TT Interphases"/>
                  <a:sym typeface="TT Interphases"/>
                </a:rPr>
                <a:t>Mohammed Kamal Ahmed</a:t>
              </a:r>
            </a:p>
          </p:txBody>
        </p:sp>
      </p:grpSp>
      <p:sp>
        <p:nvSpPr>
          <p:cNvPr id="29" name="TextBox 29"/>
          <p:cNvSpPr txBox="1"/>
          <p:nvPr/>
        </p:nvSpPr>
        <p:spPr>
          <a:xfrm>
            <a:off x="7013707" y="5029200"/>
            <a:ext cx="5727900" cy="1020248"/>
          </a:xfrm>
          <a:prstGeom prst="rect">
            <a:avLst/>
          </a:prstGeom>
        </p:spPr>
        <p:txBody>
          <a:bodyPr lIns="0" tIns="0" rIns="0" bIns="0" rtlCol="0" anchor="t">
            <a:spAutoFit/>
          </a:bodyPr>
          <a:lstStyle/>
          <a:p>
            <a:pPr algn="ctr">
              <a:lnSpc>
                <a:spcPts val="8340"/>
              </a:lnSpc>
              <a:spcBef>
                <a:spcPct val="0"/>
              </a:spcBef>
            </a:pPr>
            <a:r>
              <a:rPr lang="en-US" sz="5957" b="1" spc="-291">
                <a:solidFill>
                  <a:srgbClr val="000000"/>
                </a:solidFill>
                <a:latin typeface="TT Interphases Bold"/>
                <a:ea typeface="TT Interphases Bold"/>
                <a:cs typeface="TT Interphases Bold"/>
                <a:sym typeface="TT Interphases Bold"/>
              </a:rPr>
              <a:t>Meet the Team</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2" r="-202"/>
            </a:stretch>
          </a:blipFill>
        </p:spPr>
      </p:sp>
      <p:sp>
        <p:nvSpPr>
          <p:cNvPr id="3" name="Freeform 3"/>
          <p:cNvSpPr/>
          <p:nvPr/>
        </p:nvSpPr>
        <p:spPr>
          <a:xfrm>
            <a:off x="1948305" y="3086100"/>
            <a:ext cx="4129818" cy="4114800"/>
          </a:xfrm>
          <a:custGeom>
            <a:avLst/>
            <a:gdLst/>
            <a:ahLst/>
            <a:cxnLst/>
            <a:rect l="l" t="t" r="r" b="b"/>
            <a:pathLst>
              <a:path w="4129818" h="4114800">
                <a:moveTo>
                  <a:pt x="0" y="0"/>
                </a:moveTo>
                <a:lnTo>
                  <a:pt x="4129817" y="0"/>
                </a:lnTo>
                <a:lnTo>
                  <a:pt x="4129817"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8874809" y="2550659"/>
            <a:ext cx="8157196" cy="6169806"/>
          </a:xfrm>
          <a:custGeom>
            <a:avLst/>
            <a:gdLst/>
            <a:ahLst/>
            <a:cxnLst/>
            <a:rect l="l" t="t" r="r" b="b"/>
            <a:pathLst>
              <a:path w="8157196" h="6169806">
                <a:moveTo>
                  <a:pt x="0" y="0"/>
                </a:moveTo>
                <a:lnTo>
                  <a:pt x="8157196" y="0"/>
                </a:lnTo>
                <a:lnTo>
                  <a:pt x="8157196" y="6169806"/>
                </a:lnTo>
                <a:lnTo>
                  <a:pt x="0" y="616980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2" r="-202"/>
            </a:stretch>
          </a:blipFill>
        </p:spPr>
      </p:sp>
      <p:sp>
        <p:nvSpPr>
          <p:cNvPr id="3" name="Freeform 3"/>
          <p:cNvSpPr/>
          <p:nvPr/>
        </p:nvSpPr>
        <p:spPr>
          <a:xfrm>
            <a:off x="8999665" y="1028700"/>
            <a:ext cx="8259635" cy="8229600"/>
          </a:xfrm>
          <a:custGeom>
            <a:avLst/>
            <a:gdLst/>
            <a:ahLst/>
            <a:cxnLst/>
            <a:rect l="l" t="t" r="r" b="b"/>
            <a:pathLst>
              <a:path w="8259635" h="8229600">
                <a:moveTo>
                  <a:pt x="0" y="0"/>
                </a:moveTo>
                <a:lnTo>
                  <a:pt x="8259635" y="0"/>
                </a:lnTo>
                <a:lnTo>
                  <a:pt x="8259635" y="8229600"/>
                </a:lnTo>
                <a:lnTo>
                  <a:pt x="0" y="82296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028700" y="7718033"/>
            <a:ext cx="228600" cy="22860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9864"/>
            </a:solidFill>
          </p:spPr>
        </p:sp>
        <p:sp>
          <p:nvSpPr>
            <p:cNvPr id="6" name="TextBox 6"/>
            <p:cNvSpPr txBox="1"/>
            <p:nvPr/>
          </p:nvSpPr>
          <p:spPr>
            <a:xfrm>
              <a:off x="76200" y="133350"/>
              <a:ext cx="660400" cy="603250"/>
            </a:xfrm>
            <a:prstGeom prst="rect">
              <a:avLst/>
            </a:prstGeom>
          </p:spPr>
          <p:txBody>
            <a:bodyPr lIns="50800" tIns="50800" rIns="50800" bIns="50800" rtlCol="0" anchor="ctr"/>
            <a:lstStyle/>
            <a:p>
              <a:pPr algn="ctr">
                <a:lnSpc>
                  <a:spcPts val="1827"/>
                </a:lnSpc>
              </a:pPr>
              <a:endParaRPr/>
            </a:p>
          </p:txBody>
        </p:sp>
      </p:grpSp>
      <p:grpSp>
        <p:nvGrpSpPr>
          <p:cNvPr id="7" name="Group 7"/>
          <p:cNvGrpSpPr/>
          <p:nvPr/>
        </p:nvGrpSpPr>
        <p:grpSpPr>
          <a:xfrm>
            <a:off x="1028700" y="8373867"/>
            <a:ext cx="228600" cy="22860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79E3"/>
            </a:solidFill>
          </p:spPr>
        </p:sp>
        <p:sp>
          <p:nvSpPr>
            <p:cNvPr id="9" name="TextBox 9"/>
            <p:cNvSpPr txBox="1"/>
            <p:nvPr/>
          </p:nvSpPr>
          <p:spPr>
            <a:xfrm>
              <a:off x="76200" y="133350"/>
              <a:ext cx="660400" cy="603250"/>
            </a:xfrm>
            <a:prstGeom prst="rect">
              <a:avLst/>
            </a:prstGeom>
          </p:spPr>
          <p:txBody>
            <a:bodyPr lIns="50800" tIns="50800" rIns="50800" bIns="50800" rtlCol="0" anchor="ctr"/>
            <a:lstStyle/>
            <a:p>
              <a:pPr algn="ctr">
                <a:lnSpc>
                  <a:spcPts val="1827"/>
                </a:lnSpc>
              </a:pPr>
              <a:endParaRPr/>
            </a:p>
          </p:txBody>
        </p:sp>
      </p:grpSp>
      <p:grpSp>
        <p:nvGrpSpPr>
          <p:cNvPr id="10" name="Group 10"/>
          <p:cNvGrpSpPr/>
          <p:nvPr/>
        </p:nvGrpSpPr>
        <p:grpSpPr>
          <a:xfrm>
            <a:off x="1028700" y="9029700"/>
            <a:ext cx="228600" cy="22860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9842"/>
            </a:solidFill>
          </p:spPr>
        </p:sp>
        <p:sp>
          <p:nvSpPr>
            <p:cNvPr id="12" name="TextBox 12"/>
            <p:cNvSpPr txBox="1"/>
            <p:nvPr/>
          </p:nvSpPr>
          <p:spPr>
            <a:xfrm>
              <a:off x="76200" y="133350"/>
              <a:ext cx="660400" cy="603250"/>
            </a:xfrm>
            <a:prstGeom prst="rect">
              <a:avLst/>
            </a:prstGeom>
          </p:spPr>
          <p:txBody>
            <a:bodyPr lIns="50800" tIns="50800" rIns="50800" bIns="50800" rtlCol="0" anchor="ctr"/>
            <a:lstStyle/>
            <a:p>
              <a:pPr algn="ctr">
                <a:lnSpc>
                  <a:spcPts val="1827"/>
                </a:lnSpc>
              </a:pPr>
              <a:endParaRPr/>
            </a:p>
          </p:txBody>
        </p:sp>
      </p:grpSp>
      <p:sp>
        <p:nvSpPr>
          <p:cNvPr id="13" name="TextBox 13"/>
          <p:cNvSpPr txBox="1"/>
          <p:nvPr/>
        </p:nvSpPr>
        <p:spPr>
          <a:xfrm>
            <a:off x="1028700" y="4000357"/>
            <a:ext cx="8332616" cy="1745348"/>
          </a:xfrm>
          <a:prstGeom prst="rect">
            <a:avLst/>
          </a:prstGeom>
        </p:spPr>
        <p:txBody>
          <a:bodyPr lIns="0" tIns="0" rIns="0" bIns="0" rtlCol="0" anchor="t">
            <a:spAutoFit/>
          </a:bodyPr>
          <a:lstStyle/>
          <a:p>
            <a:pPr algn="l">
              <a:lnSpc>
                <a:spcPts val="12524"/>
              </a:lnSpc>
            </a:pPr>
            <a:r>
              <a:rPr lang="en-US" sz="14395" spc="-705">
                <a:solidFill>
                  <a:srgbClr val="000000"/>
                </a:solidFill>
                <a:latin typeface="TT Interphases"/>
                <a:ea typeface="TT Interphases"/>
                <a:cs typeface="TT Interphases"/>
                <a:sym typeface="TT Interphases"/>
              </a:rPr>
              <a:t>Thank You</a:t>
            </a:r>
          </a:p>
        </p:txBody>
      </p:sp>
      <p:sp>
        <p:nvSpPr>
          <p:cNvPr id="14" name="TextBox 14"/>
          <p:cNvSpPr txBox="1"/>
          <p:nvPr/>
        </p:nvSpPr>
        <p:spPr>
          <a:xfrm>
            <a:off x="1566219" y="7708508"/>
            <a:ext cx="2411694" cy="266319"/>
          </a:xfrm>
          <a:prstGeom prst="rect">
            <a:avLst/>
          </a:prstGeom>
        </p:spPr>
        <p:txBody>
          <a:bodyPr lIns="0" tIns="0" rIns="0" bIns="0" rtlCol="0" anchor="t">
            <a:spAutoFit/>
          </a:bodyPr>
          <a:lstStyle/>
          <a:p>
            <a:pPr algn="l">
              <a:lnSpc>
                <a:spcPts val="2193"/>
              </a:lnSpc>
            </a:pPr>
            <a:r>
              <a:rPr lang="en-US" sz="1700" spc="-51">
                <a:solidFill>
                  <a:srgbClr val="000000"/>
                </a:solidFill>
                <a:latin typeface="TT Interphases"/>
                <a:ea typeface="TT Interphases"/>
                <a:cs typeface="TT Interphases"/>
                <a:sym typeface="TT Interphases"/>
              </a:rPr>
              <a:t>01017428970</a:t>
            </a:r>
          </a:p>
        </p:txBody>
      </p:sp>
      <p:sp>
        <p:nvSpPr>
          <p:cNvPr id="15" name="TextBox 15"/>
          <p:cNvSpPr txBox="1"/>
          <p:nvPr/>
        </p:nvSpPr>
        <p:spPr>
          <a:xfrm>
            <a:off x="1566219" y="8991981"/>
            <a:ext cx="3011896" cy="266319"/>
          </a:xfrm>
          <a:prstGeom prst="rect">
            <a:avLst/>
          </a:prstGeom>
        </p:spPr>
        <p:txBody>
          <a:bodyPr lIns="0" tIns="0" rIns="0" bIns="0" rtlCol="0" anchor="t">
            <a:spAutoFit/>
          </a:bodyPr>
          <a:lstStyle/>
          <a:p>
            <a:pPr algn="l">
              <a:lnSpc>
                <a:spcPts val="2193"/>
              </a:lnSpc>
            </a:pPr>
            <a:r>
              <a:rPr lang="en-US" sz="1700" spc="-51">
                <a:solidFill>
                  <a:srgbClr val="000000"/>
                </a:solidFill>
                <a:latin typeface="TT Interphases"/>
                <a:ea typeface="TT Interphases"/>
                <a:cs typeface="TT Interphases"/>
                <a:sym typeface="TT Interphases"/>
              </a:rPr>
              <a:t>llinkedin: Nouran Khaled </a:t>
            </a:r>
          </a:p>
        </p:txBody>
      </p:sp>
      <p:sp>
        <p:nvSpPr>
          <p:cNvPr id="16" name="TextBox 16"/>
          <p:cNvSpPr txBox="1"/>
          <p:nvPr/>
        </p:nvSpPr>
        <p:spPr>
          <a:xfrm>
            <a:off x="1566219" y="8350245"/>
            <a:ext cx="2790756" cy="266319"/>
          </a:xfrm>
          <a:prstGeom prst="rect">
            <a:avLst/>
          </a:prstGeom>
        </p:spPr>
        <p:txBody>
          <a:bodyPr lIns="0" tIns="0" rIns="0" bIns="0" rtlCol="0" anchor="t">
            <a:spAutoFit/>
          </a:bodyPr>
          <a:lstStyle/>
          <a:p>
            <a:pPr algn="l">
              <a:lnSpc>
                <a:spcPts val="2193"/>
              </a:lnSpc>
            </a:pPr>
            <a:r>
              <a:rPr lang="en-US" sz="1700" spc="-51">
                <a:solidFill>
                  <a:srgbClr val="000000"/>
                </a:solidFill>
                <a:latin typeface="TT Interphases"/>
                <a:ea typeface="TT Interphases"/>
                <a:cs typeface="TT Interphases"/>
                <a:sym typeface="TT Interphases"/>
              </a:rPr>
              <a:t>Nouran.khaled190@gmail.com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2" r="-202"/>
            </a:stretch>
          </a:blipFill>
        </p:spPr>
      </p:sp>
      <p:sp>
        <p:nvSpPr>
          <p:cNvPr id="3" name="Freeform 3"/>
          <p:cNvSpPr/>
          <p:nvPr/>
        </p:nvSpPr>
        <p:spPr>
          <a:xfrm>
            <a:off x="568367" y="4637744"/>
            <a:ext cx="6121009" cy="5030357"/>
          </a:xfrm>
          <a:custGeom>
            <a:avLst/>
            <a:gdLst/>
            <a:ahLst/>
            <a:cxnLst/>
            <a:rect l="l" t="t" r="r" b="b"/>
            <a:pathLst>
              <a:path w="6121009" h="5030357">
                <a:moveTo>
                  <a:pt x="0" y="0"/>
                </a:moveTo>
                <a:lnTo>
                  <a:pt x="6121009" y="0"/>
                </a:lnTo>
                <a:lnTo>
                  <a:pt x="6121009" y="5030357"/>
                </a:lnTo>
                <a:lnTo>
                  <a:pt x="0" y="503035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TextBox 4"/>
          <p:cNvSpPr txBox="1"/>
          <p:nvPr/>
        </p:nvSpPr>
        <p:spPr>
          <a:xfrm>
            <a:off x="568367" y="2259159"/>
            <a:ext cx="6234058" cy="2026160"/>
          </a:xfrm>
          <a:prstGeom prst="rect">
            <a:avLst/>
          </a:prstGeom>
        </p:spPr>
        <p:txBody>
          <a:bodyPr lIns="0" tIns="0" rIns="0" bIns="0" rtlCol="0" anchor="t">
            <a:spAutoFit/>
          </a:bodyPr>
          <a:lstStyle/>
          <a:p>
            <a:pPr algn="l">
              <a:lnSpc>
                <a:spcPts val="7656"/>
              </a:lnSpc>
            </a:pPr>
            <a:r>
              <a:rPr lang="en-US" sz="8800" spc="-431">
                <a:solidFill>
                  <a:srgbClr val="000000"/>
                </a:solidFill>
                <a:latin typeface="TT Interphases"/>
                <a:ea typeface="TT Interphases"/>
                <a:cs typeface="TT Interphases"/>
                <a:sym typeface="TT Interphases"/>
              </a:rPr>
              <a:t>Project Overview</a:t>
            </a:r>
          </a:p>
        </p:txBody>
      </p:sp>
      <p:sp>
        <p:nvSpPr>
          <p:cNvPr id="5" name="TextBox 5"/>
          <p:cNvSpPr txBox="1"/>
          <p:nvPr/>
        </p:nvSpPr>
        <p:spPr>
          <a:xfrm>
            <a:off x="7793722" y="1536606"/>
            <a:ext cx="9465578" cy="2264094"/>
          </a:xfrm>
          <a:prstGeom prst="rect">
            <a:avLst/>
          </a:prstGeom>
        </p:spPr>
        <p:txBody>
          <a:bodyPr lIns="0" tIns="0" rIns="0" bIns="0" rtlCol="0" anchor="t">
            <a:spAutoFit/>
          </a:bodyPr>
          <a:lstStyle/>
          <a:p>
            <a:pPr algn="l">
              <a:lnSpc>
                <a:spcPts val="4182"/>
              </a:lnSpc>
            </a:pPr>
            <a:r>
              <a:rPr lang="en-US" sz="2987" spc="-146">
                <a:solidFill>
                  <a:srgbClr val="000000"/>
                </a:solidFill>
                <a:latin typeface="TT Interphases"/>
                <a:ea typeface="TT Interphases"/>
                <a:cs typeface="TT Interphases"/>
                <a:sym typeface="TT Interphases"/>
              </a:rPr>
              <a:t>🔹 </a:t>
            </a:r>
            <a:r>
              <a:rPr lang="en-US" sz="2987" b="1" spc="-146">
                <a:solidFill>
                  <a:srgbClr val="000000"/>
                </a:solidFill>
                <a:latin typeface="TT Interphases Bold"/>
                <a:ea typeface="TT Interphases Bold"/>
                <a:cs typeface="TT Interphases Bold"/>
                <a:sym typeface="TT Interphases Bold"/>
              </a:rPr>
              <a:t>Brief Description of the Problem Being Solved</a:t>
            </a:r>
          </a:p>
          <a:p>
            <a:pPr algn="l">
              <a:lnSpc>
                <a:spcPts val="3482"/>
              </a:lnSpc>
            </a:pPr>
            <a:r>
              <a:rPr lang="en-US" sz="2487" spc="-121">
                <a:solidFill>
                  <a:srgbClr val="000000"/>
                </a:solidFill>
                <a:latin typeface="TT Interphases"/>
                <a:ea typeface="TT Interphases"/>
                <a:cs typeface="TT Interphases"/>
                <a:sym typeface="TT Interphases"/>
              </a:rPr>
              <a:t>Many businesses face challenges in accurately predicting future sales and product demand. This often leads to overstocking, stockouts, and inefficient use of resources, negatively impacting inventory, staffing, and marketing decisions.</a:t>
            </a:r>
          </a:p>
        </p:txBody>
      </p:sp>
      <p:sp>
        <p:nvSpPr>
          <p:cNvPr id="6" name="TextBox 6"/>
          <p:cNvSpPr txBox="1"/>
          <p:nvPr/>
        </p:nvSpPr>
        <p:spPr>
          <a:xfrm>
            <a:off x="7793722" y="3957283"/>
            <a:ext cx="9465578" cy="2002790"/>
          </a:xfrm>
          <a:prstGeom prst="rect">
            <a:avLst/>
          </a:prstGeom>
        </p:spPr>
        <p:txBody>
          <a:bodyPr lIns="0" tIns="0" rIns="0" bIns="0" rtlCol="0" anchor="t">
            <a:spAutoFit/>
          </a:bodyPr>
          <a:lstStyle/>
          <a:p>
            <a:pPr algn="l">
              <a:lnSpc>
                <a:spcPts val="4129"/>
              </a:lnSpc>
            </a:pPr>
            <a:r>
              <a:rPr lang="en-US" sz="2949" b="1" spc="-144">
                <a:solidFill>
                  <a:srgbClr val="000000"/>
                </a:solidFill>
                <a:latin typeface="TT Interphases Bold"/>
                <a:ea typeface="TT Interphases Bold"/>
                <a:cs typeface="TT Interphases Bold"/>
                <a:sym typeface="TT Interphases Bold"/>
              </a:rPr>
              <a:t>🔹 Overview of the Proposed Solution </a:t>
            </a:r>
          </a:p>
          <a:p>
            <a:pPr algn="l">
              <a:lnSpc>
                <a:spcPts val="2940"/>
              </a:lnSpc>
              <a:spcBef>
                <a:spcPct val="0"/>
              </a:spcBef>
            </a:pPr>
            <a:r>
              <a:rPr lang="en-US" sz="2100" spc="-102">
                <a:solidFill>
                  <a:srgbClr val="000000"/>
                </a:solidFill>
                <a:latin typeface="TT Interphases"/>
                <a:ea typeface="TT Interphases"/>
                <a:cs typeface="TT Interphases"/>
                <a:sym typeface="TT Interphases"/>
              </a:rPr>
              <a:t>The proposed solution is a machine learning model that leverages historical sales data to forecast future sales and demand. It uses data preprocessing, feature engineering, and predictive modeling, and is integrated with deployment and monitoring tools for real-time usability.</a:t>
            </a:r>
          </a:p>
        </p:txBody>
      </p:sp>
      <p:sp>
        <p:nvSpPr>
          <p:cNvPr id="7" name="TextBox 7"/>
          <p:cNvSpPr txBox="1"/>
          <p:nvPr/>
        </p:nvSpPr>
        <p:spPr>
          <a:xfrm>
            <a:off x="7793722" y="6248578"/>
            <a:ext cx="9465578" cy="2655570"/>
          </a:xfrm>
          <a:prstGeom prst="rect">
            <a:avLst/>
          </a:prstGeom>
        </p:spPr>
        <p:txBody>
          <a:bodyPr lIns="0" tIns="0" rIns="0" bIns="0" rtlCol="0" anchor="t">
            <a:spAutoFit/>
          </a:bodyPr>
          <a:lstStyle/>
          <a:p>
            <a:pPr algn="l">
              <a:lnSpc>
                <a:spcPts val="4129"/>
              </a:lnSpc>
            </a:pPr>
            <a:r>
              <a:rPr lang="en-US" sz="2949" b="1" spc="-144">
                <a:solidFill>
                  <a:srgbClr val="000000"/>
                </a:solidFill>
                <a:latin typeface="TT Interphases Bold"/>
                <a:ea typeface="TT Interphases Bold"/>
                <a:cs typeface="TT Interphases Bold"/>
                <a:sym typeface="TT Interphases Bold"/>
              </a:rPr>
              <a:t>🔹 Unique Value Proposition</a:t>
            </a:r>
          </a:p>
          <a:p>
            <a:pPr algn="l">
              <a:lnSpc>
                <a:spcPts val="3430"/>
              </a:lnSpc>
            </a:pPr>
            <a:r>
              <a:rPr lang="en-US" sz="2450" spc="-120">
                <a:solidFill>
                  <a:srgbClr val="000000"/>
                </a:solidFill>
                <a:latin typeface="TT Interphases"/>
                <a:ea typeface="TT Interphases"/>
                <a:cs typeface="TT Interphases"/>
                <a:sym typeface="TT Interphases"/>
              </a:rPr>
              <a:t>What sets this project apart is its end-to-end approach. It not only builds a predictive model but also includes automated dashboards, live data tracking, and flexibility for various business domains. This empowers decision-makers to act confidently based on data-driven insights.</a:t>
            </a:r>
          </a:p>
          <a:p>
            <a:pPr algn="ctr">
              <a:lnSpc>
                <a:spcPts val="3430"/>
              </a:lnSpc>
              <a:spcBef>
                <a:spcPct val="0"/>
              </a:spcBef>
            </a:pPr>
            <a:endParaRPr lang="en-US" sz="2450" spc="-120">
              <a:solidFill>
                <a:srgbClr val="000000"/>
              </a:solidFill>
              <a:latin typeface="TT Interphases"/>
              <a:ea typeface="TT Interphases"/>
              <a:cs typeface="TT Interphases"/>
              <a:sym typeface="TT Interphases"/>
            </a:endParaRPr>
          </a:p>
        </p:txBody>
      </p:sp>
      <p:sp>
        <p:nvSpPr>
          <p:cNvPr id="8" name="TextBox 8"/>
          <p:cNvSpPr txBox="1"/>
          <p:nvPr/>
        </p:nvSpPr>
        <p:spPr>
          <a:xfrm>
            <a:off x="16435647" y="9601426"/>
            <a:ext cx="630382" cy="563881"/>
          </a:xfrm>
          <a:prstGeom prst="rect">
            <a:avLst/>
          </a:prstGeom>
        </p:spPr>
        <p:txBody>
          <a:bodyPr lIns="0" tIns="0" rIns="0" bIns="0" rtlCol="0" anchor="t">
            <a:spAutoFit/>
          </a:bodyPr>
          <a:lstStyle/>
          <a:p>
            <a:pPr algn="ctr">
              <a:lnSpc>
                <a:spcPts val="4619"/>
              </a:lnSpc>
              <a:spcBef>
                <a:spcPct val="0"/>
              </a:spcBef>
            </a:pPr>
            <a:r>
              <a:rPr lang="en-US" sz="3299" spc="-161">
                <a:solidFill>
                  <a:srgbClr val="FFFFFF"/>
                </a:solidFill>
                <a:latin typeface="TT Interphases"/>
                <a:ea typeface="TT Interphases"/>
                <a:cs typeface="TT Interphases"/>
                <a:sym typeface="TT Interphases"/>
              </a:rPr>
              <a:t>2</a:t>
            </a:r>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2" r="-202"/>
            </a:stretch>
          </a:blipFill>
        </p:spPr>
      </p:sp>
      <p:sp>
        <p:nvSpPr>
          <p:cNvPr id="3" name="Freeform 3"/>
          <p:cNvSpPr/>
          <p:nvPr/>
        </p:nvSpPr>
        <p:spPr>
          <a:xfrm>
            <a:off x="10622687" y="1582010"/>
            <a:ext cx="6636613" cy="4114800"/>
          </a:xfrm>
          <a:custGeom>
            <a:avLst/>
            <a:gdLst/>
            <a:ahLst/>
            <a:cxnLst/>
            <a:rect l="l" t="t" r="r" b="b"/>
            <a:pathLst>
              <a:path w="6636613" h="4114800">
                <a:moveTo>
                  <a:pt x="0" y="0"/>
                </a:moveTo>
                <a:lnTo>
                  <a:pt x="6636613" y="0"/>
                </a:lnTo>
                <a:lnTo>
                  <a:pt x="6636613"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028700" y="6746721"/>
            <a:ext cx="4273073" cy="1229515"/>
            <a:chOff x="0" y="0"/>
            <a:chExt cx="5697431" cy="1639353"/>
          </a:xfrm>
        </p:grpSpPr>
        <p:sp>
          <p:nvSpPr>
            <p:cNvPr id="5" name="TextBox 5"/>
            <p:cNvSpPr txBox="1"/>
            <p:nvPr/>
          </p:nvSpPr>
          <p:spPr>
            <a:xfrm>
              <a:off x="0" y="593296"/>
              <a:ext cx="5697431" cy="1046057"/>
            </a:xfrm>
            <a:prstGeom prst="rect">
              <a:avLst/>
            </a:prstGeom>
          </p:spPr>
          <p:txBody>
            <a:bodyPr lIns="0" tIns="0" rIns="0" bIns="0" rtlCol="0" anchor="t">
              <a:spAutoFit/>
            </a:bodyPr>
            <a:lstStyle/>
            <a:p>
              <a:pPr marL="496569" lvl="1" indent="-248284" algn="l">
                <a:lnSpc>
                  <a:spcPts val="3219"/>
                </a:lnSpc>
                <a:buFont typeface="Arial"/>
                <a:buChar char="•"/>
              </a:pPr>
              <a:r>
                <a:rPr lang="en-US" sz="2299" spc="-112">
                  <a:solidFill>
                    <a:srgbClr val="000000"/>
                  </a:solidFill>
                  <a:latin typeface="TT Interphases"/>
                  <a:ea typeface="TT Interphases"/>
                  <a:cs typeface="TT Interphases"/>
                  <a:sym typeface="TT Interphases"/>
                </a:rPr>
                <a:t>The Dataset contains approximately 51,291 entries </a:t>
              </a:r>
            </a:p>
          </p:txBody>
        </p:sp>
        <p:sp>
          <p:nvSpPr>
            <p:cNvPr id="6" name="TextBox 6"/>
            <p:cNvSpPr txBox="1"/>
            <p:nvPr/>
          </p:nvSpPr>
          <p:spPr>
            <a:xfrm>
              <a:off x="0" y="-57150"/>
              <a:ext cx="4274437" cy="534670"/>
            </a:xfrm>
            <a:prstGeom prst="rect">
              <a:avLst/>
            </a:prstGeom>
          </p:spPr>
          <p:txBody>
            <a:bodyPr lIns="0" tIns="0" rIns="0" bIns="0" rtlCol="0" anchor="t">
              <a:spAutoFit/>
            </a:bodyPr>
            <a:lstStyle/>
            <a:p>
              <a:pPr algn="l">
                <a:lnSpc>
                  <a:spcPts val="3359"/>
                </a:lnSpc>
              </a:pPr>
              <a:r>
                <a:rPr lang="en-US" sz="2399" b="1" spc="-117">
                  <a:solidFill>
                    <a:srgbClr val="000000"/>
                  </a:solidFill>
                  <a:latin typeface="TT Interphases Bold"/>
                  <a:ea typeface="TT Interphases Bold"/>
                  <a:cs typeface="TT Interphases Bold"/>
                  <a:sym typeface="TT Interphases Bold"/>
                </a:rPr>
                <a:t>Number of Enteries</a:t>
              </a:r>
            </a:p>
          </p:txBody>
        </p:sp>
      </p:grpSp>
      <p:grpSp>
        <p:nvGrpSpPr>
          <p:cNvPr id="7" name="Group 7"/>
          <p:cNvGrpSpPr/>
          <p:nvPr/>
        </p:nvGrpSpPr>
        <p:grpSpPr>
          <a:xfrm>
            <a:off x="5301773" y="6746721"/>
            <a:ext cx="4273073" cy="1242849"/>
            <a:chOff x="0" y="0"/>
            <a:chExt cx="5697431" cy="1657133"/>
          </a:xfrm>
        </p:grpSpPr>
        <p:sp>
          <p:nvSpPr>
            <p:cNvPr id="8" name="TextBox 8"/>
            <p:cNvSpPr txBox="1"/>
            <p:nvPr/>
          </p:nvSpPr>
          <p:spPr>
            <a:xfrm>
              <a:off x="0" y="611076"/>
              <a:ext cx="5697431" cy="1046057"/>
            </a:xfrm>
            <a:prstGeom prst="rect">
              <a:avLst/>
            </a:prstGeom>
          </p:spPr>
          <p:txBody>
            <a:bodyPr lIns="0" tIns="0" rIns="0" bIns="0" rtlCol="0" anchor="t">
              <a:spAutoFit/>
            </a:bodyPr>
            <a:lstStyle/>
            <a:p>
              <a:pPr marL="496569" lvl="1" indent="-248284" algn="l">
                <a:lnSpc>
                  <a:spcPts val="3219"/>
                </a:lnSpc>
                <a:buFont typeface="Arial"/>
                <a:buChar char="•"/>
              </a:pPr>
              <a:r>
                <a:rPr lang="en-US" sz="2299" spc="-112">
                  <a:solidFill>
                    <a:srgbClr val="000000"/>
                  </a:solidFill>
                  <a:latin typeface="TT Interphases"/>
                  <a:ea typeface="TT Interphases"/>
                  <a:cs typeface="TT Interphases"/>
                  <a:sym typeface="TT Interphases"/>
                </a:rPr>
                <a:t>The Dataset contains approximately 24 Columns</a:t>
              </a:r>
            </a:p>
          </p:txBody>
        </p:sp>
        <p:sp>
          <p:nvSpPr>
            <p:cNvPr id="9" name="TextBox 9"/>
            <p:cNvSpPr txBox="1"/>
            <p:nvPr/>
          </p:nvSpPr>
          <p:spPr>
            <a:xfrm>
              <a:off x="0" y="-57150"/>
              <a:ext cx="3631522" cy="534670"/>
            </a:xfrm>
            <a:prstGeom prst="rect">
              <a:avLst/>
            </a:prstGeom>
          </p:spPr>
          <p:txBody>
            <a:bodyPr lIns="0" tIns="0" rIns="0" bIns="0" rtlCol="0" anchor="t">
              <a:spAutoFit/>
            </a:bodyPr>
            <a:lstStyle/>
            <a:p>
              <a:pPr algn="l">
                <a:lnSpc>
                  <a:spcPts val="3359"/>
                </a:lnSpc>
              </a:pPr>
              <a:r>
                <a:rPr lang="en-US" sz="2400" b="1" spc="-117">
                  <a:solidFill>
                    <a:srgbClr val="000000"/>
                  </a:solidFill>
                  <a:latin typeface="TT Interphases Bold"/>
                  <a:ea typeface="TT Interphases Bold"/>
                  <a:cs typeface="TT Interphases Bold"/>
                  <a:sym typeface="TT Interphases Bold"/>
                </a:rPr>
                <a:t>Number of Columns</a:t>
              </a:r>
            </a:p>
          </p:txBody>
        </p:sp>
      </p:grpSp>
      <p:grpSp>
        <p:nvGrpSpPr>
          <p:cNvPr id="10" name="Group 10"/>
          <p:cNvGrpSpPr/>
          <p:nvPr/>
        </p:nvGrpSpPr>
        <p:grpSpPr>
          <a:xfrm>
            <a:off x="9838301" y="6746721"/>
            <a:ext cx="3583323" cy="2007389"/>
            <a:chOff x="0" y="0"/>
            <a:chExt cx="4777763" cy="2676519"/>
          </a:xfrm>
        </p:grpSpPr>
        <p:sp>
          <p:nvSpPr>
            <p:cNvPr id="11" name="TextBox 11"/>
            <p:cNvSpPr txBox="1"/>
            <p:nvPr/>
          </p:nvSpPr>
          <p:spPr>
            <a:xfrm>
              <a:off x="0" y="620601"/>
              <a:ext cx="4777763" cy="2055918"/>
            </a:xfrm>
            <a:prstGeom prst="rect">
              <a:avLst/>
            </a:prstGeom>
          </p:spPr>
          <p:txBody>
            <a:bodyPr lIns="0" tIns="0" rIns="0" bIns="0" rtlCol="0" anchor="t">
              <a:spAutoFit/>
            </a:bodyPr>
            <a:lstStyle/>
            <a:p>
              <a:pPr marL="474979" lvl="1" indent="-237490" algn="l">
                <a:lnSpc>
                  <a:spcPts val="3079"/>
                </a:lnSpc>
                <a:buFont typeface="Arial"/>
                <a:buChar char="•"/>
              </a:pPr>
              <a:r>
                <a:rPr lang="en-US" sz="2199" spc="-107">
                  <a:solidFill>
                    <a:srgbClr val="000000"/>
                  </a:solidFill>
                  <a:latin typeface="TT Interphases"/>
                  <a:ea typeface="TT Interphases"/>
                  <a:cs typeface="TT Interphases"/>
                  <a:sym typeface="TT Interphases"/>
                </a:rPr>
                <a:t>Details of the orders done online by people across the globe in the time frame 1-jan-2011 to 31-dec-2014. </a:t>
              </a:r>
            </a:p>
          </p:txBody>
        </p:sp>
        <p:sp>
          <p:nvSpPr>
            <p:cNvPr id="12" name="TextBox 12"/>
            <p:cNvSpPr txBox="1"/>
            <p:nvPr/>
          </p:nvSpPr>
          <p:spPr>
            <a:xfrm>
              <a:off x="113026" y="-47625"/>
              <a:ext cx="2368473" cy="547159"/>
            </a:xfrm>
            <a:prstGeom prst="rect">
              <a:avLst/>
            </a:prstGeom>
          </p:spPr>
          <p:txBody>
            <a:bodyPr lIns="0" tIns="0" rIns="0" bIns="0" rtlCol="0" anchor="t">
              <a:spAutoFit/>
            </a:bodyPr>
            <a:lstStyle/>
            <a:p>
              <a:pPr algn="l">
                <a:lnSpc>
                  <a:spcPts val="3499"/>
                </a:lnSpc>
              </a:pPr>
              <a:r>
                <a:rPr lang="en-US" sz="2499" b="1" spc="-122">
                  <a:solidFill>
                    <a:srgbClr val="000000"/>
                  </a:solidFill>
                  <a:latin typeface="TT Interphases Bold"/>
                  <a:ea typeface="TT Interphases Bold"/>
                  <a:cs typeface="TT Interphases Bold"/>
                  <a:sym typeface="TT Interphases Bold"/>
                </a:rPr>
                <a:t>Content</a:t>
              </a:r>
            </a:p>
          </p:txBody>
        </p:sp>
      </p:grpSp>
      <p:grpSp>
        <p:nvGrpSpPr>
          <p:cNvPr id="13" name="Group 13"/>
          <p:cNvGrpSpPr/>
          <p:nvPr/>
        </p:nvGrpSpPr>
        <p:grpSpPr>
          <a:xfrm>
            <a:off x="13940993" y="6746721"/>
            <a:ext cx="3919511" cy="1398665"/>
            <a:chOff x="0" y="0"/>
            <a:chExt cx="5226014" cy="1864887"/>
          </a:xfrm>
        </p:grpSpPr>
        <p:sp>
          <p:nvSpPr>
            <p:cNvPr id="14" name="TextBox 14"/>
            <p:cNvSpPr txBox="1"/>
            <p:nvPr/>
          </p:nvSpPr>
          <p:spPr>
            <a:xfrm>
              <a:off x="0" y="-57150"/>
              <a:ext cx="2701817" cy="534670"/>
            </a:xfrm>
            <a:prstGeom prst="rect">
              <a:avLst/>
            </a:prstGeom>
          </p:spPr>
          <p:txBody>
            <a:bodyPr lIns="0" tIns="0" rIns="0" bIns="0" rtlCol="0" anchor="t">
              <a:spAutoFit/>
            </a:bodyPr>
            <a:lstStyle/>
            <a:p>
              <a:pPr algn="ctr">
                <a:lnSpc>
                  <a:spcPts val="3359"/>
                </a:lnSpc>
                <a:spcBef>
                  <a:spcPct val="0"/>
                </a:spcBef>
              </a:pPr>
              <a:r>
                <a:rPr lang="en-US" sz="2400" b="1" spc="-117">
                  <a:solidFill>
                    <a:srgbClr val="000000"/>
                  </a:solidFill>
                  <a:latin typeface="TT Interphases Bold"/>
                  <a:ea typeface="TT Interphases Bold"/>
                  <a:cs typeface="TT Interphases Bold"/>
                  <a:sym typeface="TT Interphases Bold"/>
                </a:rPr>
                <a:t>Missing Values</a:t>
              </a:r>
            </a:p>
          </p:txBody>
        </p:sp>
        <p:sp>
          <p:nvSpPr>
            <p:cNvPr id="15" name="TextBox 15"/>
            <p:cNvSpPr txBox="1"/>
            <p:nvPr/>
          </p:nvSpPr>
          <p:spPr>
            <a:xfrm>
              <a:off x="0" y="771416"/>
              <a:ext cx="5226014" cy="1093470"/>
            </a:xfrm>
            <a:prstGeom prst="rect">
              <a:avLst/>
            </a:prstGeom>
          </p:spPr>
          <p:txBody>
            <a:bodyPr lIns="0" tIns="0" rIns="0" bIns="0" rtlCol="0" anchor="t">
              <a:spAutoFit/>
            </a:bodyPr>
            <a:lstStyle/>
            <a:p>
              <a:pPr marL="518158" lvl="1" indent="-259079" algn="l">
                <a:lnSpc>
                  <a:spcPts val="3359"/>
                </a:lnSpc>
                <a:buFont typeface="Arial"/>
                <a:buChar char="•"/>
              </a:pPr>
              <a:r>
                <a:rPr lang="en-US" sz="2399" spc="-117">
                  <a:solidFill>
                    <a:srgbClr val="000000"/>
                  </a:solidFill>
                  <a:latin typeface="TT Interphases"/>
                  <a:ea typeface="TT Interphases"/>
                  <a:cs typeface="TT Interphases"/>
                  <a:sym typeface="TT Interphases"/>
                </a:rPr>
                <a:t>The dataset doesn’t contain any missing values</a:t>
              </a:r>
            </a:p>
          </p:txBody>
        </p:sp>
      </p:grpSp>
      <p:sp>
        <p:nvSpPr>
          <p:cNvPr id="16" name="TextBox 16"/>
          <p:cNvSpPr txBox="1"/>
          <p:nvPr/>
        </p:nvSpPr>
        <p:spPr>
          <a:xfrm>
            <a:off x="0" y="1615289"/>
            <a:ext cx="10063887" cy="3528211"/>
          </a:xfrm>
          <a:prstGeom prst="rect">
            <a:avLst/>
          </a:prstGeom>
        </p:spPr>
        <p:txBody>
          <a:bodyPr lIns="0" tIns="0" rIns="0" bIns="0" rtlCol="0" anchor="t">
            <a:spAutoFit/>
          </a:bodyPr>
          <a:lstStyle/>
          <a:p>
            <a:pPr algn="ctr">
              <a:lnSpc>
                <a:spcPts val="14288"/>
              </a:lnSpc>
              <a:spcBef>
                <a:spcPct val="0"/>
              </a:spcBef>
            </a:pPr>
            <a:r>
              <a:rPr lang="en-US" sz="10206" spc="-500">
                <a:solidFill>
                  <a:srgbClr val="000000"/>
                </a:solidFill>
                <a:latin typeface="TT Interphases"/>
                <a:ea typeface="TT Interphases"/>
                <a:cs typeface="TT Interphases"/>
                <a:sym typeface="TT Interphases"/>
              </a:rPr>
              <a:t>Global Super Store Dataset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202" r="-202"/>
            </a:stretch>
          </a:blipFill>
        </p:spPr>
      </p:sp>
      <p:sp>
        <p:nvSpPr>
          <p:cNvPr id="3" name="Freeform 3"/>
          <p:cNvSpPr/>
          <p:nvPr/>
        </p:nvSpPr>
        <p:spPr>
          <a:xfrm rot="-5400000">
            <a:off x="14351519" y="299961"/>
            <a:ext cx="969594" cy="3396666"/>
          </a:xfrm>
          <a:custGeom>
            <a:avLst/>
            <a:gdLst/>
            <a:ahLst/>
            <a:cxnLst/>
            <a:rect l="l" t="t" r="r" b="b"/>
            <a:pathLst>
              <a:path w="969594" h="3396666">
                <a:moveTo>
                  <a:pt x="0" y="0"/>
                </a:moveTo>
                <a:lnTo>
                  <a:pt x="969594" y="0"/>
                </a:lnTo>
                <a:lnTo>
                  <a:pt x="969594" y="3396666"/>
                </a:lnTo>
                <a:lnTo>
                  <a:pt x="0" y="339666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l="3246" r="3246"/>
          <a:stretch>
            <a:fillRect/>
          </a:stretch>
        </p:blipFill>
        <p:spPr>
          <a:xfrm>
            <a:off x="2828801" y="2924511"/>
            <a:ext cx="13016638" cy="6546500"/>
          </a:xfrm>
          <a:prstGeom prst="rect">
            <a:avLst/>
          </a:prstGeom>
        </p:spPr>
      </p:pic>
      <p:sp>
        <p:nvSpPr>
          <p:cNvPr id="5" name="TextBox 5"/>
          <p:cNvSpPr txBox="1"/>
          <p:nvPr/>
        </p:nvSpPr>
        <p:spPr>
          <a:xfrm>
            <a:off x="2561802" y="879304"/>
            <a:ext cx="9888495" cy="2045207"/>
          </a:xfrm>
          <a:prstGeom prst="rect">
            <a:avLst/>
          </a:prstGeom>
        </p:spPr>
        <p:txBody>
          <a:bodyPr lIns="0" tIns="0" rIns="0" bIns="0" rtlCol="0" anchor="t">
            <a:spAutoFit/>
          </a:bodyPr>
          <a:lstStyle/>
          <a:p>
            <a:pPr algn="l">
              <a:lnSpc>
                <a:spcPts val="7655"/>
              </a:lnSpc>
            </a:pPr>
            <a:r>
              <a:rPr lang="en-US" sz="8799" spc="-431">
                <a:solidFill>
                  <a:srgbClr val="000000"/>
                </a:solidFill>
                <a:latin typeface="TT Interphases"/>
                <a:ea typeface="TT Interphases"/>
                <a:cs typeface="TT Interphases"/>
                <a:sym typeface="TT Interphases"/>
              </a:rPr>
              <a:t> Visual Representation of Key Interfaces</a:t>
            </a:r>
          </a:p>
        </p:txBody>
      </p:sp>
      <p:sp>
        <p:nvSpPr>
          <p:cNvPr id="6" name="TextBox 6"/>
          <p:cNvSpPr txBox="1"/>
          <p:nvPr/>
        </p:nvSpPr>
        <p:spPr>
          <a:xfrm>
            <a:off x="16772603" y="9687830"/>
            <a:ext cx="211733" cy="547371"/>
          </a:xfrm>
          <a:prstGeom prst="rect">
            <a:avLst/>
          </a:prstGeom>
        </p:spPr>
        <p:txBody>
          <a:bodyPr lIns="0" tIns="0" rIns="0" bIns="0" rtlCol="0" anchor="t">
            <a:spAutoFit/>
          </a:bodyPr>
          <a:lstStyle/>
          <a:p>
            <a:pPr algn="ctr">
              <a:lnSpc>
                <a:spcPts val="4479"/>
              </a:lnSpc>
              <a:spcBef>
                <a:spcPct val="0"/>
              </a:spcBef>
            </a:pPr>
            <a:r>
              <a:rPr lang="en-US" sz="3199" spc="-156">
                <a:solidFill>
                  <a:srgbClr val="FFFFFF"/>
                </a:solidFill>
                <a:latin typeface="TT Interphases"/>
                <a:ea typeface="TT Interphases"/>
                <a:cs typeface="TT Interphases"/>
                <a:sym typeface="TT Interphases"/>
              </a:rPr>
              <a:t>3</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2" r="-202"/>
            </a:stretch>
          </a:blipFill>
        </p:spPr>
      </p:sp>
      <p:sp>
        <p:nvSpPr>
          <p:cNvPr id="3" name="Freeform 3"/>
          <p:cNvSpPr/>
          <p:nvPr/>
        </p:nvSpPr>
        <p:spPr>
          <a:xfrm>
            <a:off x="1209418" y="5408993"/>
            <a:ext cx="4302548" cy="4114800"/>
          </a:xfrm>
          <a:custGeom>
            <a:avLst/>
            <a:gdLst/>
            <a:ahLst/>
            <a:cxnLst/>
            <a:rect l="l" t="t" r="r" b="b"/>
            <a:pathLst>
              <a:path w="4302548" h="4114800">
                <a:moveTo>
                  <a:pt x="0" y="0"/>
                </a:moveTo>
                <a:lnTo>
                  <a:pt x="4302547" y="0"/>
                </a:lnTo>
                <a:lnTo>
                  <a:pt x="4302547"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TextBox 4"/>
          <p:cNvSpPr txBox="1"/>
          <p:nvPr/>
        </p:nvSpPr>
        <p:spPr>
          <a:xfrm>
            <a:off x="5324181" y="1097755"/>
            <a:ext cx="7639639" cy="2026160"/>
          </a:xfrm>
          <a:prstGeom prst="rect">
            <a:avLst/>
          </a:prstGeom>
        </p:spPr>
        <p:txBody>
          <a:bodyPr lIns="0" tIns="0" rIns="0" bIns="0" rtlCol="0" anchor="t">
            <a:spAutoFit/>
          </a:bodyPr>
          <a:lstStyle/>
          <a:p>
            <a:pPr algn="l">
              <a:lnSpc>
                <a:spcPts val="7656"/>
              </a:lnSpc>
            </a:pPr>
            <a:r>
              <a:rPr lang="en-US" sz="8800" spc="-431">
                <a:solidFill>
                  <a:srgbClr val="000000"/>
                </a:solidFill>
                <a:latin typeface="TT Interphases"/>
                <a:ea typeface="TT Interphases"/>
                <a:cs typeface="TT Interphases"/>
                <a:sym typeface="TT Interphases"/>
              </a:rPr>
              <a:t>End Users and Features </a:t>
            </a:r>
          </a:p>
        </p:txBody>
      </p:sp>
      <p:sp>
        <p:nvSpPr>
          <p:cNvPr id="5" name="TextBox 5"/>
          <p:cNvSpPr txBox="1"/>
          <p:nvPr/>
        </p:nvSpPr>
        <p:spPr>
          <a:xfrm>
            <a:off x="5743993" y="4702809"/>
            <a:ext cx="10904212" cy="4555491"/>
          </a:xfrm>
          <a:prstGeom prst="rect">
            <a:avLst/>
          </a:prstGeom>
        </p:spPr>
        <p:txBody>
          <a:bodyPr lIns="0" tIns="0" rIns="0" bIns="0" rtlCol="0" anchor="t">
            <a:spAutoFit/>
          </a:bodyPr>
          <a:lstStyle/>
          <a:p>
            <a:pPr marL="626106" lvl="1" indent="-313053" algn="just">
              <a:lnSpc>
                <a:spcPts val="4059"/>
              </a:lnSpc>
              <a:buFont typeface="Arial"/>
              <a:buChar char="•"/>
            </a:pPr>
            <a:r>
              <a:rPr lang="en-US" sz="2899" spc="-142">
                <a:solidFill>
                  <a:srgbClr val="000000"/>
                </a:solidFill>
                <a:latin typeface="TT Interphases"/>
                <a:ea typeface="TT Interphases"/>
                <a:cs typeface="TT Interphases"/>
                <a:sym typeface="TT Interphases"/>
              </a:rPr>
              <a:t>Small &amp; Medium Business Owners</a:t>
            </a:r>
          </a:p>
          <a:p>
            <a:pPr algn="just">
              <a:lnSpc>
                <a:spcPts val="3359"/>
              </a:lnSpc>
            </a:pPr>
            <a:r>
              <a:rPr lang="en-US" sz="2400" spc="-117">
                <a:solidFill>
                  <a:srgbClr val="000000"/>
                </a:solidFill>
                <a:latin typeface="TT Interphases"/>
                <a:ea typeface="TT Interphases"/>
                <a:cs typeface="TT Interphases"/>
                <a:sym typeface="TT Interphases"/>
              </a:rPr>
              <a:t>         Need: Accurate sales predictions for inventory and staffing decisions.  </a:t>
            </a:r>
          </a:p>
          <a:p>
            <a:pPr algn="just">
              <a:lnSpc>
                <a:spcPts val="3359"/>
              </a:lnSpc>
            </a:pPr>
            <a:r>
              <a:rPr lang="en-US" sz="2400" spc="-117">
                <a:solidFill>
                  <a:srgbClr val="000000"/>
                </a:solidFill>
                <a:latin typeface="TT Interphases"/>
                <a:ea typeface="TT Interphases"/>
                <a:cs typeface="TT Interphases"/>
                <a:sym typeface="TT Interphases"/>
              </a:rPr>
              <a:t>         Pain Point: Lack of data analysis tools or resources.</a:t>
            </a:r>
          </a:p>
          <a:p>
            <a:pPr marL="626106" lvl="1" indent="-313053" algn="just">
              <a:lnSpc>
                <a:spcPts val="4059"/>
              </a:lnSpc>
              <a:buFont typeface="Arial"/>
              <a:buChar char="•"/>
            </a:pPr>
            <a:r>
              <a:rPr lang="en-US" sz="2899" spc="-142">
                <a:solidFill>
                  <a:srgbClr val="000000"/>
                </a:solidFill>
                <a:latin typeface="TT Interphases"/>
                <a:ea typeface="TT Interphases"/>
                <a:cs typeface="TT Interphases"/>
                <a:sym typeface="TT Interphases"/>
              </a:rPr>
              <a:t>Sales Managers &amp; Analysts</a:t>
            </a:r>
          </a:p>
          <a:p>
            <a:pPr algn="just">
              <a:lnSpc>
                <a:spcPts val="3359"/>
              </a:lnSpc>
            </a:pPr>
            <a:r>
              <a:rPr lang="en-US" sz="2400" spc="-117">
                <a:solidFill>
                  <a:srgbClr val="000000"/>
                </a:solidFill>
                <a:latin typeface="TT Interphases"/>
                <a:ea typeface="TT Interphases"/>
                <a:cs typeface="TT Interphases"/>
                <a:sym typeface="TT Interphases"/>
              </a:rPr>
              <a:t>         Need: Visual and downloadable reports to plan campaigns and set goals.</a:t>
            </a:r>
          </a:p>
          <a:p>
            <a:pPr algn="just">
              <a:lnSpc>
                <a:spcPts val="3359"/>
              </a:lnSpc>
            </a:pPr>
            <a:r>
              <a:rPr lang="en-US" sz="2400" spc="-117">
                <a:solidFill>
                  <a:srgbClr val="000000"/>
                </a:solidFill>
                <a:latin typeface="TT Interphases"/>
                <a:ea typeface="TT Interphases"/>
                <a:cs typeface="TT Interphases"/>
                <a:sym typeface="TT Interphases"/>
              </a:rPr>
              <a:t>         Pain Point: Manual forecasting and inconsistent historical insights.</a:t>
            </a:r>
          </a:p>
          <a:p>
            <a:pPr marL="626106" lvl="1" indent="-313053" algn="just">
              <a:lnSpc>
                <a:spcPts val="4059"/>
              </a:lnSpc>
              <a:buFont typeface="Arial"/>
              <a:buChar char="•"/>
            </a:pPr>
            <a:r>
              <a:rPr lang="en-US" sz="2899" spc="-142">
                <a:solidFill>
                  <a:srgbClr val="000000"/>
                </a:solidFill>
                <a:latin typeface="TT Interphases"/>
                <a:ea typeface="TT Interphases"/>
                <a:cs typeface="TT Interphases"/>
                <a:sym typeface="TT Interphases"/>
              </a:rPr>
              <a:t>Retail Chain Operators</a:t>
            </a:r>
          </a:p>
          <a:p>
            <a:pPr algn="just">
              <a:lnSpc>
                <a:spcPts val="3359"/>
              </a:lnSpc>
            </a:pPr>
            <a:r>
              <a:rPr lang="en-US" sz="2400" spc="-117">
                <a:solidFill>
                  <a:srgbClr val="000000"/>
                </a:solidFill>
                <a:latin typeface="TT Interphases"/>
                <a:ea typeface="TT Interphases"/>
                <a:cs typeface="TT Interphases"/>
                <a:sym typeface="TT Interphases"/>
              </a:rPr>
              <a:t>         Need: Multi-branch demand tracking and product-level forecasting.</a:t>
            </a:r>
          </a:p>
          <a:p>
            <a:pPr algn="just">
              <a:lnSpc>
                <a:spcPts val="3359"/>
              </a:lnSpc>
            </a:pPr>
            <a:r>
              <a:rPr lang="en-US" sz="2400" spc="-117">
                <a:solidFill>
                  <a:srgbClr val="000000"/>
                </a:solidFill>
                <a:latin typeface="TT Interphases"/>
                <a:ea typeface="TT Interphases"/>
                <a:cs typeface="TT Interphases"/>
                <a:sym typeface="TT Interphases"/>
              </a:rPr>
              <a:t>         Pain Point: Hard to align supply chain across locations.</a:t>
            </a:r>
          </a:p>
          <a:p>
            <a:pPr algn="l">
              <a:lnSpc>
                <a:spcPts val="4059"/>
              </a:lnSpc>
            </a:pPr>
            <a:endParaRPr lang="en-US" sz="2400" spc="-117">
              <a:solidFill>
                <a:srgbClr val="000000"/>
              </a:solidFill>
              <a:latin typeface="TT Interphases"/>
              <a:ea typeface="TT Interphases"/>
              <a:cs typeface="TT Interphases"/>
              <a:sym typeface="TT Interphases"/>
            </a:endParaRPr>
          </a:p>
        </p:txBody>
      </p:sp>
      <p:sp>
        <p:nvSpPr>
          <p:cNvPr id="6" name="TextBox 6"/>
          <p:cNvSpPr txBox="1"/>
          <p:nvPr/>
        </p:nvSpPr>
        <p:spPr>
          <a:xfrm>
            <a:off x="6272569" y="3609690"/>
            <a:ext cx="3857652" cy="596901"/>
          </a:xfrm>
          <a:prstGeom prst="rect">
            <a:avLst/>
          </a:prstGeom>
        </p:spPr>
        <p:txBody>
          <a:bodyPr lIns="0" tIns="0" rIns="0" bIns="0" rtlCol="0" anchor="t">
            <a:spAutoFit/>
          </a:bodyPr>
          <a:lstStyle/>
          <a:p>
            <a:pPr algn="l">
              <a:lnSpc>
                <a:spcPts val="4899"/>
              </a:lnSpc>
            </a:pPr>
            <a:r>
              <a:rPr lang="en-US" sz="3499" b="1" spc="-171">
                <a:solidFill>
                  <a:srgbClr val="000000"/>
                </a:solidFill>
                <a:latin typeface="TT Interphases Bold"/>
                <a:ea typeface="TT Interphases Bold"/>
                <a:cs typeface="TT Interphases Bold"/>
                <a:sym typeface="TT Interphases Bold"/>
              </a:rPr>
              <a:t>Primary End Users</a:t>
            </a:r>
          </a:p>
        </p:txBody>
      </p:sp>
      <p:sp>
        <p:nvSpPr>
          <p:cNvPr id="7" name="Freeform 7"/>
          <p:cNvSpPr/>
          <p:nvPr/>
        </p:nvSpPr>
        <p:spPr>
          <a:xfrm>
            <a:off x="12365967" y="174888"/>
            <a:ext cx="1195705" cy="1195705"/>
          </a:xfrm>
          <a:custGeom>
            <a:avLst/>
            <a:gdLst/>
            <a:ahLst/>
            <a:cxnLst/>
            <a:rect l="l" t="t" r="r" b="b"/>
            <a:pathLst>
              <a:path w="1195705" h="1195705">
                <a:moveTo>
                  <a:pt x="0" y="0"/>
                </a:moveTo>
                <a:lnTo>
                  <a:pt x="1195705" y="0"/>
                </a:lnTo>
                <a:lnTo>
                  <a:pt x="1195705" y="1195705"/>
                </a:lnTo>
                <a:lnTo>
                  <a:pt x="0" y="119570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8" name="TextBox 8"/>
          <p:cNvSpPr txBox="1"/>
          <p:nvPr/>
        </p:nvSpPr>
        <p:spPr>
          <a:xfrm>
            <a:off x="16648205" y="9457118"/>
            <a:ext cx="432411" cy="563881"/>
          </a:xfrm>
          <a:prstGeom prst="rect">
            <a:avLst/>
          </a:prstGeom>
        </p:spPr>
        <p:txBody>
          <a:bodyPr lIns="0" tIns="0" rIns="0" bIns="0" rtlCol="0" anchor="t">
            <a:spAutoFit/>
          </a:bodyPr>
          <a:lstStyle/>
          <a:p>
            <a:pPr algn="ctr">
              <a:lnSpc>
                <a:spcPts val="4619"/>
              </a:lnSpc>
              <a:spcBef>
                <a:spcPct val="0"/>
              </a:spcBef>
            </a:pPr>
            <a:r>
              <a:rPr lang="en-US" sz="3299" spc="-161">
                <a:solidFill>
                  <a:srgbClr val="FFFFFF"/>
                </a:solidFill>
                <a:latin typeface="TT Interphases"/>
                <a:ea typeface="TT Interphases"/>
                <a:cs typeface="TT Interphases"/>
                <a:sym typeface="TT Interphases"/>
              </a:rPr>
              <a:t>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2" r="-202"/>
            </a:stretch>
          </a:blipFill>
        </p:spPr>
      </p:sp>
      <p:sp>
        <p:nvSpPr>
          <p:cNvPr id="3" name="Freeform 3"/>
          <p:cNvSpPr/>
          <p:nvPr/>
        </p:nvSpPr>
        <p:spPr>
          <a:xfrm>
            <a:off x="1209418" y="5408993"/>
            <a:ext cx="4302548" cy="4114800"/>
          </a:xfrm>
          <a:custGeom>
            <a:avLst/>
            <a:gdLst/>
            <a:ahLst/>
            <a:cxnLst/>
            <a:rect l="l" t="t" r="r" b="b"/>
            <a:pathLst>
              <a:path w="4302548" h="4114800">
                <a:moveTo>
                  <a:pt x="0" y="0"/>
                </a:moveTo>
                <a:lnTo>
                  <a:pt x="4302547" y="0"/>
                </a:lnTo>
                <a:lnTo>
                  <a:pt x="4302547"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TextBox 4"/>
          <p:cNvSpPr txBox="1"/>
          <p:nvPr/>
        </p:nvSpPr>
        <p:spPr>
          <a:xfrm>
            <a:off x="5324181" y="1058490"/>
            <a:ext cx="7639639" cy="2026160"/>
          </a:xfrm>
          <a:prstGeom prst="rect">
            <a:avLst/>
          </a:prstGeom>
        </p:spPr>
        <p:txBody>
          <a:bodyPr lIns="0" tIns="0" rIns="0" bIns="0" rtlCol="0" anchor="t">
            <a:spAutoFit/>
          </a:bodyPr>
          <a:lstStyle/>
          <a:p>
            <a:pPr algn="l">
              <a:lnSpc>
                <a:spcPts val="7656"/>
              </a:lnSpc>
            </a:pPr>
            <a:r>
              <a:rPr lang="en-US" sz="8800" spc="-431">
                <a:solidFill>
                  <a:srgbClr val="000000"/>
                </a:solidFill>
                <a:latin typeface="TT Interphases"/>
                <a:ea typeface="TT Interphases"/>
                <a:cs typeface="TT Interphases"/>
                <a:sym typeface="TT Interphases"/>
              </a:rPr>
              <a:t>End Users and Features </a:t>
            </a:r>
          </a:p>
        </p:txBody>
      </p:sp>
      <p:sp>
        <p:nvSpPr>
          <p:cNvPr id="5" name="TextBox 5"/>
          <p:cNvSpPr txBox="1"/>
          <p:nvPr/>
        </p:nvSpPr>
        <p:spPr>
          <a:xfrm>
            <a:off x="5943600" y="4476872"/>
            <a:ext cx="9841379" cy="6283771"/>
          </a:xfrm>
          <a:prstGeom prst="rect">
            <a:avLst/>
          </a:prstGeom>
        </p:spPr>
        <p:txBody>
          <a:bodyPr lIns="0" tIns="0" rIns="0" bIns="0" rtlCol="0" anchor="t">
            <a:spAutoFit/>
          </a:bodyPr>
          <a:lstStyle/>
          <a:p>
            <a:pPr marL="342900" indent="-342900" algn="l">
              <a:lnSpc>
                <a:spcPts val="3359"/>
              </a:lnSpc>
              <a:buFont typeface="Arial" panose="020B0604020202020204" pitchFamily="34" charset="0"/>
              <a:buChar char="•"/>
            </a:pPr>
            <a:r>
              <a:rPr lang="en-US" sz="2400" spc="-117" dirty="0" smtClean="0">
                <a:solidFill>
                  <a:srgbClr val="000000"/>
                </a:solidFill>
                <a:latin typeface="TT Interphases"/>
                <a:ea typeface="TT Interphases"/>
                <a:cs typeface="TT Interphases"/>
                <a:sym typeface="TT Interphases"/>
              </a:rPr>
              <a:t> </a:t>
            </a:r>
            <a:r>
              <a:rPr lang="en-US" sz="2400" spc="-117" dirty="0">
                <a:solidFill>
                  <a:srgbClr val="000000"/>
                </a:solidFill>
                <a:latin typeface="TT Interphases"/>
                <a:ea typeface="TT Interphases"/>
                <a:cs typeface="TT Interphases"/>
                <a:sym typeface="TT Interphases"/>
              </a:rPr>
              <a:t>Interactive Forecasting Dashboard </a:t>
            </a:r>
            <a:endParaRPr lang="en-US" sz="2400" spc="-117" dirty="0" smtClean="0">
              <a:solidFill>
                <a:srgbClr val="000000"/>
              </a:solidFill>
              <a:latin typeface="TT Interphases"/>
              <a:ea typeface="TT Interphases"/>
              <a:cs typeface="TT Interphases"/>
              <a:sym typeface="TT Interphases"/>
            </a:endParaRPr>
          </a:p>
          <a:p>
            <a:pPr algn="l">
              <a:lnSpc>
                <a:spcPts val="3359"/>
              </a:lnSpc>
            </a:pPr>
            <a:r>
              <a:rPr lang="en-US" sz="2400" spc="-117" dirty="0">
                <a:solidFill>
                  <a:srgbClr val="000000"/>
                </a:solidFill>
                <a:latin typeface="TT Interphases"/>
                <a:ea typeface="TT Interphases"/>
                <a:cs typeface="TT Interphases"/>
                <a:sym typeface="TT Interphases"/>
              </a:rPr>
              <a:t>	</a:t>
            </a:r>
            <a:r>
              <a:rPr lang="en-US" sz="2400" spc="-117" dirty="0" smtClean="0">
                <a:solidFill>
                  <a:srgbClr val="000000"/>
                </a:solidFill>
                <a:latin typeface="TT Interphases"/>
                <a:ea typeface="TT Interphases"/>
                <a:cs typeface="TT Interphases"/>
                <a:sym typeface="TT Interphases"/>
              </a:rPr>
              <a:t>Displays </a:t>
            </a:r>
            <a:r>
              <a:rPr lang="en-US" sz="2400" spc="-117" dirty="0">
                <a:solidFill>
                  <a:srgbClr val="000000"/>
                </a:solidFill>
                <a:latin typeface="TT Interphases"/>
                <a:ea typeface="TT Interphases"/>
                <a:cs typeface="TT Interphases"/>
                <a:sym typeface="TT Interphases"/>
              </a:rPr>
              <a:t>real-time sales predictions with filter options by product, region, </a:t>
            </a:r>
            <a:r>
              <a:rPr lang="en-US" sz="2400" spc="-117" dirty="0" smtClean="0">
                <a:solidFill>
                  <a:srgbClr val="000000"/>
                </a:solidFill>
                <a:latin typeface="TT Interphases"/>
                <a:ea typeface="TT Interphases"/>
                <a:cs typeface="TT Interphases"/>
                <a:sym typeface="TT Interphases"/>
              </a:rPr>
              <a:t>	and </a:t>
            </a:r>
            <a:r>
              <a:rPr lang="en-US" sz="2400" spc="-117" dirty="0">
                <a:solidFill>
                  <a:srgbClr val="000000"/>
                </a:solidFill>
                <a:latin typeface="TT Interphases"/>
                <a:ea typeface="TT Interphases"/>
                <a:cs typeface="TT Interphases"/>
                <a:sym typeface="TT Interphases"/>
              </a:rPr>
              <a:t>time range.</a:t>
            </a:r>
          </a:p>
          <a:p>
            <a:pPr marL="342900" indent="-342900" algn="l">
              <a:lnSpc>
                <a:spcPts val="3359"/>
              </a:lnSpc>
              <a:buFont typeface="Arial" panose="020B0604020202020204" pitchFamily="34" charset="0"/>
              <a:buChar char="•"/>
            </a:pPr>
            <a:endParaRPr lang="en-US" sz="2400" spc="-117" dirty="0">
              <a:solidFill>
                <a:srgbClr val="000000"/>
              </a:solidFill>
              <a:latin typeface="TT Interphases"/>
              <a:ea typeface="TT Interphases"/>
              <a:cs typeface="TT Interphases"/>
              <a:sym typeface="TT Interphases"/>
            </a:endParaRPr>
          </a:p>
          <a:p>
            <a:pPr marL="342900" indent="-342900" algn="l">
              <a:lnSpc>
                <a:spcPts val="3359"/>
              </a:lnSpc>
              <a:buFont typeface="Arial" panose="020B0604020202020204" pitchFamily="34" charset="0"/>
              <a:buChar char="•"/>
            </a:pPr>
            <a:r>
              <a:rPr lang="en-US" sz="2400" spc="-117" dirty="0" smtClean="0">
                <a:solidFill>
                  <a:srgbClr val="000000"/>
                </a:solidFill>
                <a:latin typeface="TT Interphases"/>
                <a:ea typeface="TT Interphases"/>
                <a:cs typeface="TT Interphases"/>
                <a:sym typeface="TT Interphases"/>
              </a:rPr>
              <a:t> </a:t>
            </a:r>
            <a:r>
              <a:rPr lang="en-US" sz="2400" spc="-117" dirty="0">
                <a:solidFill>
                  <a:srgbClr val="000000"/>
                </a:solidFill>
                <a:latin typeface="TT Interphases"/>
                <a:ea typeface="TT Interphases"/>
                <a:cs typeface="TT Interphases"/>
                <a:sym typeface="TT Interphases"/>
              </a:rPr>
              <a:t>Data Upload &amp; Integration </a:t>
            </a:r>
            <a:endParaRPr lang="en-US" sz="2400" spc="-117" dirty="0" smtClean="0">
              <a:solidFill>
                <a:srgbClr val="000000"/>
              </a:solidFill>
              <a:latin typeface="TT Interphases"/>
              <a:ea typeface="TT Interphases"/>
              <a:cs typeface="TT Interphases"/>
              <a:sym typeface="TT Interphases"/>
            </a:endParaRPr>
          </a:p>
          <a:p>
            <a:pPr algn="l">
              <a:lnSpc>
                <a:spcPts val="3359"/>
              </a:lnSpc>
            </a:pPr>
            <a:r>
              <a:rPr lang="en-US" sz="2400" spc="-117" dirty="0">
                <a:solidFill>
                  <a:srgbClr val="000000"/>
                </a:solidFill>
                <a:latin typeface="TT Interphases"/>
                <a:ea typeface="TT Interphases"/>
                <a:cs typeface="TT Interphases"/>
                <a:sym typeface="TT Interphases"/>
              </a:rPr>
              <a:t>	</a:t>
            </a:r>
            <a:r>
              <a:rPr lang="en-US" sz="2400" spc="-117" dirty="0" smtClean="0">
                <a:solidFill>
                  <a:srgbClr val="000000"/>
                </a:solidFill>
                <a:latin typeface="TT Interphases"/>
                <a:ea typeface="TT Interphases"/>
                <a:cs typeface="TT Interphases"/>
                <a:sym typeface="TT Interphases"/>
              </a:rPr>
              <a:t>Supports </a:t>
            </a:r>
            <a:r>
              <a:rPr lang="en-US" sz="2400" spc="-117" dirty="0">
                <a:solidFill>
                  <a:srgbClr val="000000"/>
                </a:solidFill>
                <a:latin typeface="TT Interphases"/>
                <a:ea typeface="TT Interphases"/>
                <a:cs typeface="TT Interphases"/>
                <a:sym typeface="TT Interphases"/>
              </a:rPr>
              <a:t>CSV uploads or API connections to business databases.</a:t>
            </a:r>
          </a:p>
          <a:p>
            <a:pPr marL="342900" indent="-342900" algn="l">
              <a:lnSpc>
                <a:spcPts val="3359"/>
              </a:lnSpc>
              <a:buFont typeface="Arial" panose="020B0604020202020204" pitchFamily="34" charset="0"/>
              <a:buChar char="•"/>
            </a:pPr>
            <a:endParaRPr lang="en-US" sz="2400" spc="-117" dirty="0">
              <a:solidFill>
                <a:srgbClr val="000000"/>
              </a:solidFill>
              <a:latin typeface="TT Interphases"/>
              <a:ea typeface="TT Interphases"/>
              <a:cs typeface="TT Interphases"/>
              <a:sym typeface="TT Interphases"/>
            </a:endParaRPr>
          </a:p>
          <a:p>
            <a:pPr marL="342900" indent="-342900" algn="l">
              <a:lnSpc>
                <a:spcPts val="3359"/>
              </a:lnSpc>
              <a:buFont typeface="Arial" panose="020B0604020202020204" pitchFamily="34" charset="0"/>
              <a:buChar char="•"/>
            </a:pPr>
            <a:r>
              <a:rPr lang="en-US" sz="2400" spc="-117" dirty="0" smtClean="0">
                <a:solidFill>
                  <a:srgbClr val="000000"/>
                </a:solidFill>
                <a:latin typeface="TT Interphases"/>
                <a:ea typeface="TT Interphases"/>
                <a:cs typeface="TT Interphases"/>
                <a:sym typeface="TT Interphases"/>
              </a:rPr>
              <a:t> </a:t>
            </a:r>
            <a:r>
              <a:rPr lang="en-US" sz="2400" spc="-117" dirty="0">
                <a:solidFill>
                  <a:srgbClr val="000000"/>
                </a:solidFill>
                <a:latin typeface="TT Interphases"/>
                <a:ea typeface="TT Interphases"/>
                <a:cs typeface="TT Interphases"/>
                <a:sym typeface="TT Interphases"/>
              </a:rPr>
              <a:t>Alerts &amp; </a:t>
            </a:r>
            <a:r>
              <a:rPr lang="en-US" sz="2400" spc="-117" dirty="0" smtClean="0">
                <a:solidFill>
                  <a:srgbClr val="000000"/>
                </a:solidFill>
                <a:latin typeface="TT Interphases"/>
                <a:ea typeface="TT Interphases"/>
                <a:cs typeface="TT Interphases"/>
                <a:sym typeface="TT Interphases"/>
              </a:rPr>
              <a:t>Insights</a:t>
            </a:r>
          </a:p>
          <a:p>
            <a:pPr algn="l">
              <a:lnSpc>
                <a:spcPts val="3359"/>
              </a:lnSpc>
            </a:pPr>
            <a:r>
              <a:rPr lang="en-US" sz="2400" spc="-117" dirty="0" smtClean="0">
                <a:solidFill>
                  <a:srgbClr val="000000"/>
                </a:solidFill>
                <a:latin typeface="TT Interphases"/>
                <a:ea typeface="TT Interphases"/>
                <a:cs typeface="TT Interphases"/>
                <a:sym typeface="TT Interphases"/>
              </a:rPr>
              <a:t> 	Highlights sudden demand changes, seasonal patterns, or 		underperforming products.</a:t>
            </a:r>
          </a:p>
          <a:p>
            <a:pPr marL="342900" indent="-342900" algn="l">
              <a:lnSpc>
                <a:spcPts val="3359"/>
              </a:lnSpc>
              <a:buFont typeface="Arial" panose="020B0604020202020204" pitchFamily="34" charset="0"/>
              <a:buChar char="•"/>
            </a:pPr>
            <a:endParaRPr lang="en-US" sz="2400" spc="-117" dirty="0">
              <a:solidFill>
                <a:srgbClr val="000000"/>
              </a:solidFill>
              <a:latin typeface="TT Interphases"/>
              <a:ea typeface="TT Interphases"/>
              <a:cs typeface="TT Interphases"/>
              <a:sym typeface="TT Interphases"/>
            </a:endParaRPr>
          </a:p>
          <a:p>
            <a:pPr marL="342900" indent="-342900" algn="l">
              <a:lnSpc>
                <a:spcPts val="3359"/>
              </a:lnSpc>
              <a:buFont typeface="Arial" panose="020B0604020202020204" pitchFamily="34" charset="0"/>
              <a:buChar char="•"/>
            </a:pPr>
            <a:r>
              <a:rPr lang="en-US" sz="2400" spc="-117" dirty="0" smtClean="0">
                <a:solidFill>
                  <a:srgbClr val="000000"/>
                </a:solidFill>
                <a:latin typeface="TT Interphases"/>
                <a:ea typeface="TT Interphases"/>
                <a:cs typeface="TT Interphases"/>
                <a:sym typeface="TT Interphases"/>
              </a:rPr>
              <a:t> </a:t>
            </a:r>
            <a:r>
              <a:rPr lang="en-US" sz="2400" spc="-117" dirty="0">
                <a:solidFill>
                  <a:srgbClr val="000000"/>
                </a:solidFill>
                <a:latin typeface="TT Interphases"/>
                <a:ea typeface="TT Interphases"/>
                <a:cs typeface="TT Interphases"/>
                <a:sym typeface="TT Interphases"/>
              </a:rPr>
              <a:t>Custom Filters &amp; Forecast Parameters</a:t>
            </a:r>
          </a:p>
          <a:p>
            <a:pPr algn="l">
              <a:lnSpc>
                <a:spcPts val="3359"/>
              </a:lnSpc>
            </a:pPr>
            <a:r>
              <a:rPr lang="en-US" sz="2400" spc="-117" dirty="0">
                <a:solidFill>
                  <a:srgbClr val="000000"/>
                </a:solidFill>
                <a:latin typeface="TT Interphases"/>
                <a:ea typeface="TT Interphases"/>
                <a:cs typeface="TT Interphases"/>
                <a:sym typeface="TT Interphases"/>
              </a:rPr>
              <a:t> </a:t>
            </a:r>
            <a:r>
              <a:rPr lang="en-US" sz="2400" spc="-117" dirty="0" smtClean="0">
                <a:solidFill>
                  <a:srgbClr val="000000"/>
                </a:solidFill>
                <a:latin typeface="TT Interphases"/>
                <a:ea typeface="TT Interphases"/>
                <a:cs typeface="TT Interphases"/>
                <a:sym typeface="TT Interphases"/>
              </a:rPr>
              <a:t>	Users </a:t>
            </a:r>
            <a:r>
              <a:rPr lang="en-US" sz="2400" spc="-117" dirty="0">
                <a:solidFill>
                  <a:srgbClr val="000000"/>
                </a:solidFill>
                <a:latin typeface="TT Interphases"/>
                <a:ea typeface="TT Interphases"/>
                <a:cs typeface="TT Interphases"/>
                <a:sym typeface="TT Interphases"/>
              </a:rPr>
              <a:t>can adjust forecast models based on their own criteria.</a:t>
            </a:r>
          </a:p>
          <a:p>
            <a:pPr marL="342900" indent="-342900" algn="l">
              <a:lnSpc>
                <a:spcPts val="2380"/>
              </a:lnSpc>
              <a:buFont typeface="Arial" panose="020B0604020202020204" pitchFamily="34" charset="0"/>
              <a:buChar char="•"/>
            </a:pPr>
            <a:endParaRPr lang="en-US" sz="2400" spc="-117" dirty="0">
              <a:solidFill>
                <a:srgbClr val="000000"/>
              </a:solidFill>
              <a:latin typeface="TT Interphases"/>
              <a:ea typeface="TT Interphases"/>
              <a:cs typeface="TT Interphases"/>
              <a:sym typeface="TT Interphases"/>
            </a:endParaRPr>
          </a:p>
          <a:p>
            <a:pPr marL="342900" indent="-342900" algn="l">
              <a:lnSpc>
                <a:spcPts val="2380"/>
              </a:lnSpc>
              <a:buFont typeface="Arial" panose="020B0604020202020204" pitchFamily="34" charset="0"/>
              <a:buChar char="•"/>
            </a:pPr>
            <a:endParaRPr lang="en-US" sz="2400" spc="-117" dirty="0">
              <a:solidFill>
                <a:srgbClr val="000000"/>
              </a:solidFill>
              <a:latin typeface="TT Interphases"/>
              <a:ea typeface="TT Interphases"/>
              <a:cs typeface="TT Interphases"/>
              <a:sym typeface="TT Interphases"/>
            </a:endParaRPr>
          </a:p>
        </p:txBody>
      </p:sp>
      <p:sp>
        <p:nvSpPr>
          <p:cNvPr id="6" name="TextBox 6"/>
          <p:cNvSpPr txBox="1"/>
          <p:nvPr/>
        </p:nvSpPr>
        <p:spPr>
          <a:xfrm>
            <a:off x="6248400" y="3208249"/>
            <a:ext cx="5389231" cy="1261111"/>
          </a:xfrm>
          <a:prstGeom prst="rect">
            <a:avLst/>
          </a:prstGeom>
        </p:spPr>
        <p:txBody>
          <a:bodyPr lIns="0" tIns="0" rIns="0" bIns="0" rtlCol="0" anchor="t">
            <a:spAutoFit/>
          </a:bodyPr>
          <a:lstStyle/>
          <a:p>
            <a:pPr algn="l">
              <a:lnSpc>
                <a:spcPts val="5039"/>
              </a:lnSpc>
            </a:pPr>
            <a:r>
              <a:rPr lang="en-US" sz="3599" b="1" spc="-176" dirty="0">
                <a:solidFill>
                  <a:srgbClr val="000000"/>
                </a:solidFill>
                <a:latin typeface="TT Interphases Bold"/>
                <a:ea typeface="TT Interphases Bold"/>
                <a:cs typeface="TT Interphases Bold"/>
                <a:sym typeface="TT Interphases Bold"/>
              </a:rPr>
              <a:t>Key Features to Address User Needs</a:t>
            </a:r>
          </a:p>
        </p:txBody>
      </p:sp>
      <p:sp>
        <p:nvSpPr>
          <p:cNvPr id="7" name="Freeform 7"/>
          <p:cNvSpPr/>
          <p:nvPr/>
        </p:nvSpPr>
        <p:spPr>
          <a:xfrm>
            <a:off x="12365967" y="174888"/>
            <a:ext cx="1195705" cy="1195705"/>
          </a:xfrm>
          <a:custGeom>
            <a:avLst/>
            <a:gdLst/>
            <a:ahLst/>
            <a:cxnLst/>
            <a:rect l="l" t="t" r="r" b="b"/>
            <a:pathLst>
              <a:path w="1195705" h="1195705">
                <a:moveTo>
                  <a:pt x="0" y="0"/>
                </a:moveTo>
                <a:lnTo>
                  <a:pt x="1195705" y="0"/>
                </a:lnTo>
                <a:lnTo>
                  <a:pt x="1195705" y="1195705"/>
                </a:lnTo>
                <a:lnTo>
                  <a:pt x="0" y="119570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2" r="-202"/>
            </a:stretch>
          </a:blipFill>
        </p:spPr>
      </p:sp>
      <p:sp>
        <p:nvSpPr>
          <p:cNvPr id="3" name="Freeform 3"/>
          <p:cNvSpPr/>
          <p:nvPr/>
        </p:nvSpPr>
        <p:spPr>
          <a:xfrm>
            <a:off x="1209418" y="5408993"/>
            <a:ext cx="4302548" cy="4114800"/>
          </a:xfrm>
          <a:custGeom>
            <a:avLst/>
            <a:gdLst/>
            <a:ahLst/>
            <a:cxnLst/>
            <a:rect l="l" t="t" r="r" b="b"/>
            <a:pathLst>
              <a:path w="4302548" h="4114800">
                <a:moveTo>
                  <a:pt x="0" y="0"/>
                </a:moveTo>
                <a:lnTo>
                  <a:pt x="4302547" y="0"/>
                </a:lnTo>
                <a:lnTo>
                  <a:pt x="4302547"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TextBox 4"/>
          <p:cNvSpPr txBox="1"/>
          <p:nvPr/>
        </p:nvSpPr>
        <p:spPr>
          <a:xfrm>
            <a:off x="5324181" y="1058490"/>
            <a:ext cx="7639639" cy="2026160"/>
          </a:xfrm>
          <a:prstGeom prst="rect">
            <a:avLst/>
          </a:prstGeom>
        </p:spPr>
        <p:txBody>
          <a:bodyPr lIns="0" tIns="0" rIns="0" bIns="0" rtlCol="0" anchor="t">
            <a:spAutoFit/>
          </a:bodyPr>
          <a:lstStyle/>
          <a:p>
            <a:pPr algn="l">
              <a:lnSpc>
                <a:spcPts val="7656"/>
              </a:lnSpc>
            </a:pPr>
            <a:r>
              <a:rPr lang="en-US" sz="8800" spc="-431">
                <a:solidFill>
                  <a:srgbClr val="000000"/>
                </a:solidFill>
                <a:latin typeface="TT Interphases"/>
                <a:ea typeface="TT Interphases"/>
                <a:cs typeface="TT Interphases"/>
                <a:sym typeface="TT Interphases"/>
              </a:rPr>
              <a:t>End Users and Features </a:t>
            </a:r>
          </a:p>
        </p:txBody>
      </p:sp>
      <p:sp>
        <p:nvSpPr>
          <p:cNvPr id="5" name="TextBox 5"/>
          <p:cNvSpPr txBox="1"/>
          <p:nvPr/>
        </p:nvSpPr>
        <p:spPr>
          <a:xfrm>
            <a:off x="5948204" y="4836795"/>
            <a:ext cx="9841379" cy="5297170"/>
          </a:xfrm>
          <a:prstGeom prst="rect">
            <a:avLst/>
          </a:prstGeom>
        </p:spPr>
        <p:txBody>
          <a:bodyPr lIns="0" tIns="0" rIns="0" bIns="0" rtlCol="0" anchor="t">
            <a:spAutoFit/>
          </a:bodyPr>
          <a:lstStyle/>
          <a:p>
            <a:pPr marL="582928" lvl="1" indent="-291464" algn="l">
              <a:lnSpc>
                <a:spcPts val="3779"/>
              </a:lnSpc>
              <a:buFont typeface="Arial"/>
              <a:buChar char="•"/>
            </a:pPr>
            <a:r>
              <a:rPr lang="en-US" sz="2699" spc="-132">
                <a:solidFill>
                  <a:srgbClr val="000000"/>
                </a:solidFill>
                <a:latin typeface="TT Interphases"/>
                <a:ea typeface="TT Interphases"/>
                <a:cs typeface="TT Interphases"/>
                <a:sym typeface="TT Interphases"/>
              </a:rPr>
              <a:t>For small business owners, simplified dashboards and forecasts remove the need for complex analytics teams.</a:t>
            </a:r>
          </a:p>
          <a:p>
            <a:pPr algn="l">
              <a:lnSpc>
                <a:spcPts val="3779"/>
              </a:lnSpc>
            </a:pPr>
            <a:endParaRPr lang="en-US" sz="2699" spc="-132">
              <a:solidFill>
                <a:srgbClr val="000000"/>
              </a:solidFill>
              <a:latin typeface="TT Interphases"/>
              <a:ea typeface="TT Interphases"/>
              <a:cs typeface="TT Interphases"/>
              <a:sym typeface="TT Interphases"/>
            </a:endParaRPr>
          </a:p>
          <a:p>
            <a:pPr marL="582928" lvl="1" indent="-291464" algn="l">
              <a:lnSpc>
                <a:spcPts val="3779"/>
              </a:lnSpc>
              <a:buFont typeface="Arial"/>
              <a:buChar char="•"/>
            </a:pPr>
            <a:r>
              <a:rPr lang="en-US" sz="2699" spc="-132">
                <a:solidFill>
                  <a:srgbClr val="000000"/>
                </a:solidFill>
                <a:latin typeface="TT Interphases"/>
                <a:ea typeface="TT Interphases"/>
                <a:cs typeface="TT Interphases"/>
                <a:sym typeface="TT Interphases"/>
              </a:rPr>
              <a:t>For sales managers, automated reports and visualizations enable faster decision-making and reduce time spent on manual reports.</a:t>
            </a:r>
          </a:p>
          <a:p>
            <a:pPr algn="l">
              <a:lnSpc>
                <a:spcPts val="3779"/>
              </a:lnSpc>
            </a:pPr>
            <a:endParaRPr lang="en-US" sz="2699" spc="-132">
              <a:solidFill>
                <a:srgbClr val="000000"/>
              </a:solidFill>
              <a:latin typeface="TT Interphases"/>
              <a:ea typeface="TT Interphases"/>
              <a:cs typeface="TT Interphases"/>
              <a:sym typeface="TT Interphases"/>
            </a:endParaRPr>
          </a:p>
          <a:p>
            <a:pPr marL="582928" lvl="1" indent="-291464" algn="l">
              <a:lnSpc>
                <a:spcPts val="3779"/>
              </a:lnSpc>
              <a:buFont typeface="Arial"/>
              <a:buChar char="•"/>
            </a:pPr>
            <a:r>
              <a:rPr lang="en-US" sz="2699" spc="-132">
                <a:solidFill>
                  <a:srgbClr val="000000"/>
                </a:solidFill>
                <a:latin typeface="TT Interphases"/>
                <a:ea typeface="TT Interphases"/>
                <a:cs typeface="TT Interphases"/>
                <a:sym typeface="TT Interphases"/>
              </a:rPr>
              <a:t>For retail chains, the platform offers a centralized view of sales across branches, helping optimize inventory distribution.</a:t>
            </a:r>
          </a:p>
          <a:p>
            <a:pPr algn="l">
              <a:lnSpc>
                <a:spcPts val="3359"/>
              </a:lnSpc>
            </a:pPr>
            <a:endParaRPr lang="en-US" sz="2699" spc="-132">
              <a:solidFill>
                <a:srgbClr val="000000"/>
              </a:solidFill>
              <a:latin typeface="TT Interphases"/>
              <a:ea typeface="TT Interphases"/>
              <a:cs typeface="TT Interphases"/>
              <a:sym typeface="TT Interphases"/>
            </a:endParaRPr>
          </a:p>
          <a:p>
            <a:pPr algn="l">
              <a:lnSpc>
                <a:spcPts val="3779"/>
              </a:lnSpc>
            </a:pPr>
            <a:endParaRPr lang="en-US" sz="2699" spc="-132">
              <a:solidFill>
                <a:srgbClr val="000000"/>
              </a:solidFill>
              <a:latin typeface="TT Interphases"/>
              <a:ea typeface="TT Interphases"/>
              <a:cs typeface="TT Interphases"/>
              <a:sym typeface="TT Interphases"/>
            </a:endParaRPr>
          </a:p>
          <a:p>
            <a:pPr algn="l">
              <a:lnSpc>
                <a:spcPts val="2380"/>
              </a:lnSpc>
            </a:pPr>
            <a:endParaRPr lang="en-US" sz="2699" spc="-132">
              <a:solidFill>
                <a:srgbClr val="000000"/>
              </a:solidFill>
              <a:latin typeface="TT Interphases"/>
              <a:ea typeface="TT Interphases"/>
              <a:cs typeface="TT Interphases"/>
              <a:sym typeface="TT Interphases"/>
            </a:endParaRPr>
          </a:p>
          <a:p>
            <a:pPr algn="l">
              <a:lnSpc>
                <a:spcPts val="2380"/>
              </a:lnSpc>
            </a:pPr>
            <a:endParaRPr lang="en-US" sz="2699" spc="-132">
              <a:solidFill>
                <a:srgbClr val="000000"/>
              </a:solidFill>
              <a:latin typeface="TT Interphases"/>
              <a:ea typeface="TT Interphases"/>
              <a:cs typeface="TT Interphases"/>
              <a:sym typeface="TT Interphases"/>
            </a:endParaRPr>
          </a:p>
        </p:txBody>
      </p:sp>
      <p:sp>
        <p:nvSpPr>
          <p:cNvPr id="6" name="TextBox 6"/>
          <p:cNvSpPr txBox="1"/>
          <p:nvPr/>
        </p:nvSpPr>
        <p:spPr>
          <a:xfrm>
            <a:off x="6272569" y="3320642"/>
            <a:ext cx="6691251" cy="1261111"/>
          </a:xfrm>
          <a:prstGeom prst="rect">
            <a:avLst/>
          </a:prstGeom>
        </p:spPr>
        <p:txBody>
          <a:bodyPr lIns="0" tIns="0" rIns="0" bIns="0" rtlCol="0" anchor="t">
            <a:spAutoFit/>
          </a:bodyPr>
          <a:lstStyle/>
          <a:p>
            <a:pPr algn="l">
              <a:lnSpc>
                <a:spcPts val="5039"/>
              </a:lnSpc>
            </a:pPr>
            <a:r>
              <a:rPr lang="en-US" sz="3599" b="1" spc="-176">
                <a:solidFill>
                  <a:srgbClr val="000000"/>
                </a:solidFill>
                <a:latin typeface="TT Interphases Bold"/>
                <a:ea typeface="TT Interphases Bold"/>
                <a:cs typeface="TT Interphases Bold"/>
                <a:sym typeface="TT Interphases Bold"/>
              </a:rPr>
              <a:t>How These Features Solve Real Problems</a:t>
            </a:r>
          </a:p>
        </p:txBody>
      </p:sp>
      <p:sp>
        <p:nvSpPr>
          <p:cNvPr id="7" name="Freeform 7"/>
          <p:cNvSpPr/>
          <p:nvPr/>
        </p:nvSpPr>
        <p:spPr>
          <a:xfrm>
            <a:off x="12365967" y="174888"/>
            <a:ext cx="1195705" cy="1195705"/>
          </a:xfrm>
          <a:custGeom>
            <a:avLst/>
            <a:gdLst/>
            <a:ahLst/>
            <a:cxnLst/>
            <a:rect l="l" t="t" r="r" b="b"/>
            <a:pathLst>
              <a:path w="1195705" h="1195705">
                <a:moveTo>
                  <a:pt x="0" y="0"/>
                </a:moveTo>
                <a:lnTo>
                  <a:pt x="1195705" y="0"/>
                </a:lnTo>
                <a:lnTo>
                  <a:pt x="1195705" y="1195705"/>
                </a:lnTo>
                <a:lnTo>
                  <a:pt x="0" y="119570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2" r="-202"/>
            </a:stretch>
          </a:blipFill>
        </p:spPr>
      </p:sp>
      <p:sp>
        <p:nvSpPr>
          <p:cNvPr id="3" name="Freeform 3"/>
          <p:cNvSpPr/>
          <p:nvPr/>
        </p:nvSpPr>
        <p:spPr>
          <a:xfrm>
            <a:off x="1209418" y="2643933"/>
            <a:ext cx="6504617" cy="4056515"/>
          </a:xfrm>
          <a:custGeom>
            <a:avLst/>
            <a:gdLst/>
            <a:ahLst/>
            <a:cxnLst/>
            <a:rect l="l" t="t" r="r" b="b"/>
            <a:pathLst>
              <a:path w="6504617" h="4056515">
                <a:moveTo>
                  <a:pt x="0" y="0"/>
                </a:moveTo>
                <a:lnTo>
                  <a:pt x="6504616" y="0"/>
                </a:lnTo>
                <a:lnTo>
                  <a:pt x="6504616" y="4056516"/>
                </a:lnTo>
                <a:lnTo>
                  <a:pt x="0" y="405651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5619524" y="7529830"/>
            <a:ext cx="735454" cy="437261"/>
          </a:xfrm>
          <a:custGeom>
            <a:avLst/>
            <a:gdLst/>
            <a:ahLst/>
            <a:cxnLst/>
            <a:rect l="l" t="t" r="r" b="b"/>
            <a:pathLst>
              <a:path w="735454" h="437261">
                <a:moveTo>
                  <a:pt x="0" y="0"/>
                </a:moveTo>
                <a:lnTo>
                  <a:pt x="735454" y="0"/>
                </a:lnTo>
                <a:lnTo>
                  <a:pt x="735454" y="437261"/>
                </a:lnTo>
                <a:lnTo>
                  <a:pt x="0" y="43726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TextBox 5"/>
          <p:cNvSpPr txBox="1"/>
          <p:nvPr/>
        </p:nvSpPr>
        <p:spPr>
          <a:xfrm>
            <a:off x="1028700" y="7430412"/>
            <a:ext cx="6234058" cy="2026160"/>
          </a:xfrm>
          <a:prstGeom prst="rect">
            <a:avLst/>
          </a:prstGeom>
        </p:spPr>
        <p:txBody>
          <a:bodyPr lIns="0" tIns="0" rIns="0" bIns="0" rtlCol="0" anchor="t">
            <a:spAutoFit/>
          </a:bodyPr>
          <a:lstStyle/>
          <a:p>
            <a:pPr algn="l">
              <a:lnSpc>
                <a:spcPts val="7656"/>
              </a:lnSpc>
            </a:pPr>
            <a:r>
              <a:rPr lang="en-US" sz="8800" spc="-431">
                <a:solidFill>
                  <a:srgbClr val="000000"/>
                </a:solidFill>
                <a:latin typeface="TT Interphases"/>
                <a:ea typeface="TT Interphases"/>
                <a:cs typeface="TT Interphases"/>
                <a:sym typeface="TT Interphases"/>
              </a:rPr>
              <a:t>Data Structure</a:t>
            </a:r>
          </a:p>
        </p:txBody>
      </p:sp>
      <p:sp>
        <p:nvSpPr>
          <p:cNvPr id="6" name="TextBox 6"/>
          <p:cNvSpPr txBox="1"/>
          <p:nvPr/>
        </p:nvSpPr>
        <p:spPr>
          <a:xfrm>
            <a:off x="7889124" y="274376"/>
            <a:ext cx="7530042" cy="3608705"/>
          </a:xfrm>
          <a:prstGeom prst="rect">
            <a:avLst/>
          </a:prstGeom>
        </p:spPr>
        <p:txBody>
          <a:bodyPr lIns="0" tIns="0" rIns="0" bIns="0" rtlCol="0" anchor="t">
            <a:spAutoFit/>
          </a:bodyPr>
          <a:lstStyle/>
          <a:p>
            <a:pPr algn="just">
              <a:lnSpc>
                <a:spcPts val="4060"/>
              </a:lnSpc>
            </a:pPr>
            <a:r>
              <a:rPr lang="en-US" sz="2900" spc="-142">
                <a:solidFill>
                  <a:srgbClr val="000000"/>
                </a:solidFill>
                <a:latin typeface="TT Interphases"/>
                <a:ea typeface="TT Interphases"/>
                <a:cs typeface="TT Interphases"/>
                <a:sym typeface="TT Interphases"/>
              </a:rPr>
              <a:t>Data Source &amp; Format</a:t>
            </a:r>
          </a:p>
          <a:p>
            <a:pPr marL="518160" lvl="1" indent="-259080" algn="just">
              <a:lnSpc>
                <a:spcPts val="3359"/>
              </a:lnSpc>
              <a:buFont typeface="Arial"/>
              <a:buChar char="•"/>
            </a:pPr>
            <a:r>
              <a:rPr lang="en-US" sz="2400" spc="-117">
                <a:solidFill>
                  <a:srgbClr val="000000"/>
                </a:solidFill>
                <a:latin typeface="TT Interphases"/>
                <a:ea typeface="TT Interphases"/>
                <a:cs typeface="TT Interphases"/>
                <a:sym typeface="TT Interphases"/>
              </a:rPr>
              <a:t>The dataset used is in CSV format, representing historical sales records.</a:t>
            </a:r>
          </a:p>
          <a:p>
            <a:pPr marL="518160" lvl="1" indent="-259080" algn="just">
              <a:lnSpc>
                <a:spcPts val="3359"/>
              </a:lnSpc>
              <a:buFont typeface="Arial"/>
              <a:buChar char="•"/>
            </a:pPr>
            <a:r>
              <a:rPr lang="en-US" sz="2400" spc="-117">
                <a:solidFill>
                  <a:srgbClr val="000000"/>
                </a:solidFill>
                <a:latin typeface="TT Interphases"/>
                <a:ea typeface="TT Interphases"/>
                <a:cs typeface="TT Interphases"/>
                <a:sym typeface="TT Interphases"/>
              </a:rPr>
              <a:t>Each row corresponds to a unique transaction, and the data includes:</a:t>
            </a:r>
          </a:p>
          <a:p>
            <a:pPr marL="1036320" lvl="2" indent="-345440" algn="just">
              <a:lnSpc>
                <a:spcPts val="3359"/>
              </a:lnSpc>
              <a:buFont typeface="Arial"/>
              <a:buChar char="⚬"/>
            </a:pPr>
            <a:r>
              <a:rPr lang="en-US" sz="2400" spc="-117">
                <a:solidFill>
                  <a:srgbClr val="000000"/>
                </a:solidFill>
                <a:latin typeface="TT Interphases"/>
                <a:ea typeface="TT Interphases"/>
                <a:cs typeface="TT Interphases"/>
                <a:sym typeface="TT Interphases"/>
              </a:rPr>
              <a:t>Order Date, Ship Date, Region, Product, Category, Sales, Quantity, Profit, Discount, Shipping Cost, etc.</a:t>
            </a:r>
          </a:p>
          <a:p>
            <a:pPr algn="just">
              <a:lnSpc>
                <a:spcPts val="2380"/>
              </a:lnSpc>
            </a:pPr>
            <a:endParaRPr lang="en-US" sz="2400" spc="-117">
              <a:solidFill>
                <a:srgbClr val="000000"/>
              </a:solidFill>
              <a:latin typeface="TT Interphases"/>
              <a:ea typeface="TT Interphases"/>
              <a:cs typeface="TT Interphases"/>
              <a:sym typeface="TT Interphases"/>
            </a:endParaRPr>
          </a:p>
          <a:p>
            <a:pPr algn="just">
              <a:lnSpc>
                <a:spcPts val="2380"/>
              </a:lnSpc>
            </a:pPr>
            <a:endParaRPr lang="en-US" sz="2400" spc="-117">
              <a:solidFill>
                <a:srgbClr val="000000"/>
              </a:solidFill>
              <a:latin typeface="TT Interphases"/>
              <a:ea typeface="TT Interphases"/>
              <a:cs typeface="TT Interphases"/>
              <a:sym typeface="TT Interphases"/>
            </a:endParaRPr>
          </a:p>
        </p:txBody>
      </p:sp>
      <p:sp>
        <p:nvSpPr>
          <p:cNvPr id="7" name="TextBox 7"/>
          <p:cNvSpPr txBox="1"/>
          <p:nvPr/>
        </p:nvSpPr>
        <p:spPr>
          <a:xfrm>
            <a:off x="7889124" y="3822351"/>
            <a:ext cx="9612981" cy="3322312"/>
          </a:xfrm>
          <a:prstGeom prst="rect">
            <a:avLst/>
          </a:prstGeom>
        </p:spPr>
        <p:txBody>
          <a:bodyPr lIns="0" tIns="0" rIns="0" bIns="0" rtlCol="0" anchor="t">
            <a:spAutoFit/>
          </a:bodyPr>
          <a:lstStyle/>
          <a:p>
            <a:pPr algn="l">
              <a:lnSpc>
                <a:spcPts val="4064"/>
              </a:lnSpc>
            </a:pPr>
            <a:r>
              <a:rPr lang="en-US" sz="2903" spc="-142">
                <a:solidFill>
                  <a:srgbClr val="000000"/>
                </a:solidFill>
                <a:latin typeface="TT Interphases"/>
                <a:ea typeface="TT Interphases"/>
                <a:cs typeface="TT Interphases"/>
                <a:sym typeface="TT Interphases"/>
              </a:rPr>
              <a:t>Features Overview</a:t>
            </a:r>
          </a:p>
          <a:p>
            <a:pPr marL="518754" lvl="1" indent="-259377" algn="l">
              <a:lnSpc>
                <a:spcPts val="3363"/>
              </a:lnSpc>
              <a:spcBef>
                <a:spcPct val="0"/>
              </a:spcBef>
              <a:buFont typeface="Arial"/>
              <a:buChar char="•"/>
            </a:pPr>
            <a:r>
              <a:rPr lang="en-US" sz="2402" spc="-117">
                <a:solidFill>
                  <a:srgbClr val="000000"/>
                </a:solidFill>
                <a:latin typeface="TT Interphases"/>
                <a:ea typeface="TT Interphases"/>
                <a:cs typeface="TT Interphases"/>
                <a:sym typeface="TT Interphases"/>
              </a:rPr>
              <a:t>Temporal Features: Order Date, Shipping Time (Days), Month, Day of Week, etc.</a:t>
            </a:r>
          </a:p>
          <a:p>
            <a:pPr marL="518754" lvl="1" indent="-259377" algn="l">
              <a:lnSpc>
                <a:spcPts val="3363"/>
              </a:lnSpc>
              <a:spcBef>
                <a:spcPct val="0"/>
              </a:spcBef>
              <a:buFont typeface="Arial"/>
              <a:buChar char="•"/>
            </a:pPr>
            <a:r>
              <a:rPr lang="en-US" sz="2402" spc="-117">
                <a:solidFill>
                  <a:srgbClr val="000000"/>
                </a:solidFill>
                <a:latin typeface="TT Interphases"/>
                <a:ea typeface="TT Interphases"/>
                <a:cs typeface="TT Interphases"/>
                <a:sym typeface="TT Interphases"/>
              </a:rPr>
              <a:t>Categorical Features: Segment, Region, Product Category, Market, Country.</a:t>
            </a:r>
          </a:p>
          <a:p>
            <a:pPr marL="518754" lvl="1" indent="-259377" algn="l">
              <a:lnSpc>
                <a:spcPts val="3363"/>
              </a:lnSpc>
              <a:spcBef>
                <a:spcPct val="0"/>
              </a:spcBef>
              <a:buFont typeface="Arial"/>
              <a:buChar char="•"/>
            </a:pPr>
            <a:r>
              <a:rPr lang="en-US" sz="2402" spc="-117">
                <a:solidFill>
                  <a:srgbClr val="000000"/>
                </a:solidFill>
                <a:latin typeface="TT Interphases"/>
                <a:ea typeface="TT Interphases"/>
                <a:cs typeface="TT Interphases"/>
                <a:sym typeface="TT Interphases"/>
              </a:rPr>
              <a:t>Numerical Features: Sales, Quantity, Profit, Discount, Shipping Cost.</a:t>
            </a:r>
          </a:p>
          <a:p>
            <a:pPr marL="518754" lvl="1" indent="-259377" algn="l">
              <a:lnSpc>
                <a:spcPts val="3363"/>
              </a:lnSpc>
              <a:buFont typeface="Arial"/>
              <a:buChar char="•"/>
            </a:pPr>
            <a:r>
              <a:rPr lang="en-US" sz="2402" spc="-117">
                <a:solidFill>
                  <a:srgbClr val="000000"/>
                </a:solidFill>
                <a:latin typeface="TT Interphases"/>
                <a:ea typeface="TT Interphases"/>
                <a:cs typeface="TT Interphases"/>
                <a:sym typeface="TT Interphases"/>
              </a:rPr>
              <a:t>The dataset is relatively balanced, with entries spread across multiple regions and categories</a:t>
            </a:r>
          </a:p>
          <a:p>
            <a:pPr algn="l">
              <a:lnSpc>
                <a:spcPts val="2446"/>
              </a:lnSpc>
              <a:spcBef>
                <a:spcPct val="0"/>
              </a:spcBef>
            </a:pPr>
            <a:endParaRPr lang="en-US" sz="2402" spc="-117">
              <a:solidFill>
                <a:srgbClr val="000000"/>
              </a:solidFill>
              <a:latin typeface="TT Interphases"/>
              <a:ea typeface="TT Interphases"/>
              <a:cs typeface="TT Interphases"/>
              <a:sym typeface="TT Interphases"/>
            </a:endParaRPr>
          </a:p>
        </p:txBody>
      </p:sp>
      <p:sp>
        <p:nvSpPr>
          <p:cNvPr id="8" name="TextBox 8"/>
          <p:cNvSpPr txBox="1"/>
          <p:nvPr/>
        </p:nvSpPr>
        <p:spPr>
          <a:xfrm>
            <a:off x="7889124" y="7482205"/>
            <a:ext cx="11081437" cy="2590165"/>
          </a:xfrm>
          <a:prstGeom prst="rect">
            <a:avLst/>
          </a:prstGeom>
        </p:spPr>
        <p:txBody>
          <a:bodyPr lIns="0" tIns="0" rIns="0" bIns="0" rtlCol="0" anchor="t">
            <a:spAutoFit/>
          </a:bodyPr>
          <a:lstStyle/>
          <a:p>
            <a:pPr algn="l">
              <a:lnSpc>
                <a:spcPts val="4060"/>
              </a:lnSpc>
              <a:spcBef>
                <a:spcPct val="0"/>
              </a:spcBef>
            </a:pPr>
            <a:r>
              <a:rPr lang="en-US" sz="2900" spc="-142">
                <a:solidFill>
                  <a:srgbClr val="000000"/>
                </a:solidFill>
                <a:latin typeface="TT Interphases"/>
                <a:ea typeface="TT Interphases"/>
                <a:cs typeface="TT Interphases"/>
                <a:sym typeface="TT Interphases"/>
              </a:rPr>
              <a:t>Data Flow</a:t>
            </a:r>
          </a:p>
          <a:p>
            <a:pPr marL="518160" lvl="1" indent="-259080" algn="l">
              <a:lnSpc>
                <a:spcPts val="3359"/>
              </a:lnSpc>
              <a:buFont typeface="Arial"/>
              <a:buChar char="•"/>
            </a:pPr>
            <a:r>
              <a:rPr lang="en-US" sz="2400" spc="-117">
                <a:solidFill>
                  <a:srgbClr val="000000"/>
                </a:solidFill>
                <a:latin typeface="TT Interphases"/>
                <a:ea typeface="TT Interphases"/>
                <a:cs typeface="TT Interphases"/>
                <a:sym typeface="TT Interphases"/>
              </a:rPr>
              <a:t>Collection: From sales history CSV or via connected ERP system.</a:t>
            </a:r>
          </a:p>
          <a:p>
            <a:pPr marL="518160" lvl="1" indent="-259080" algn="l">
              <a:lnSpc>
                <a:spcPts val="3359"/>
              </a:lnSpc>
              <a:buFont typeface="Arial"/>
              <a:buChar char="•"/>
            </a:pPr>
            <a:r>
              <a:rPr lang="en-US" sz="2400" spc="-117">
                <a:solidFill>
                  <a:srgbClr val="000000"/>
                </a:solidFill>
                <a:latin typeface="TT Interphases"/>
                <a:ea typeface="TT Interphases"/>
                <a:cs typeface="TT Interphases"/>
                <a:sym typeface="TT Interphases"/>
              </a:rPr>
              <a:t>Preprocessing: Cleaning, feature generation, encoding.</a:t>
            </a:r>
          </a:p>
          <a:p>
            <a:pPr marL="518160" lvl="1" indent="-259080" algn="l">
              <a:lnSpc>
                <a:spcPts val="3359"/>
              </a:lnSpc>
              <a:buFont typeface="Arial"/>
              <a:buChar char="•"/>
            </a:pPr>
            <a:r>
              <a:rPr lang="en-US" sz="2400" spc="-117">
                <a:solidFill>
                  <a:srgbClr val="000000"/>
                </a:solidFill>
                <a:latin typeface="TT Interphases"/>
                <a:ea typeface="TT Interphases"/>
                <a:cs typeface="TT Interphases"/>
                <a:sym typeface="TT Interphases"/>
              </a:rPr>
              <a:t>Storage: In memory for analysis (or saved into PostgreSQL in production).</a:t>
            </a:r>
          </a:p>
          <a:p>
            <a:pPr marL="518160" lvl="1" indent="-259080" algn="l">
              <a:lnSpc>
                <a:spcPts val="3359"/>
              </a:lnSpc>
              <a:buFont typeface="Arial"/>
              <a:buChar char="•"/>
            </a:pPr>
            <a:r>
              <a:rPr lang="en-US" sz="2400" spc="-117">
                <a:solidFill>
                  <a:srgbClr val="000000"/>
                </a:solidFill>
                <a:latin typeface="TT Interphases"/>
                <a:ea typeface="TT Interphases"/>
                <a:cs typeface="TT Interphases"/>
                <a:sym typeface="TT Interphases"/>
              </a:rPr>
              <a:t>Access: Model reads processed features for training and predictions, visualized via dashboard (Plotly, Dash).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2" r="-202"/>
            </a:stretch>
          </a:blipFill>
        </p:spPr>
      </p:sp>
      <p:sp>
        <p:nvSpPr>
          <p:cNvPr id="3" name="TextBox 3"/>
          <p:cNvSpPr txBox="1"/>
          <p:nvPr/>
        </p:nvSpPr>
        <p:spPr>
          <a:xfrm>
            <a:off x="1028700" y="2827316"/>
            <a:ext cx="7525381" cy="2997710"/>
          </a:xfrm>
          <a:prstGeom prst="rect">
            <a:avLst/>
          </a:prstGeom>
        </p:spPr>
        <p:txBody>
          <a:bodyPr lIns="0" tIns="0" rIns="0" bIns="0" rtlCol="0" anchor="t">
            <a:spAutoFit/>
          </a:bodyPr>
          <a:lstStyle/>
          <a:p>
            <a:pPr algn="l">
              <a:lnSpc>
                <a:spcPts val="7656"/>
              </a:lnSpc>
            </a:pPr>
            <a:r>
              <a:rPr lang="en-US" sz="8800" spc="-431">
                <a:solidFill>
                  <a:srgbClr val="000000"/>
                </a:solidFill>
                <a:latin typeface="TT Interphases"/>
                <a:ea typeface="TT Interphases"/>
                <a:cs typeface="TT Interphases"/>
                <a:sym typeface="TT Interphases"/>
              </a:rPr>
              <a:t> Data Processing Techniques Used</a:t>
            </a:r>
          </a:p>
        </p:txBody>
      </p:sp>
      <p:grpSp>
        <p:nvGrpSpPr>
          <p:cNvPr id="4" name="Group 4"/>
          <p:cNvGrpSpPr/>
          <p:nvPr/>
        </p:nvGrpSpPr>
        <p:grpSpPr>
          <a:xfrm>
            <a:off x="1028700" y="6746721"/>
            <a:ext cx="4273073" cy="1736244"/>
            <a:chOff x="0" y="0"/>
            <a:chExt cx="5697431" cy="2314992"/>
          </a:xfrm>
        </p:grpSpPr>
        <p:sp>
          <p:nvSpPr>
            <p:cNvPr id="5" name="TextBox 5"/>
            <p:cNvSpPr txBox="1"/>
            <p:nvPr/>
          </p:nvSpPr>
          <p:spPr>
            <a:xfrm>
              <a:off x="0" y="602821"/>
              <a:ext cx="5697431" cy="1712171"/>
            </a:xfrm>
            <a:prstGeom prst="rect">
              <a:avLst/>
            </a:prstGeom>
          </p:spPr>
          <p:txBody>
            <a:bodyPr lIns="0" tIns="0" rIns="0" bIns="0" rtlCol="0" anchor="t">
              <a:spAutoFit/>
            </a:bodyPr>
            <a:lstStyle/>
            <a:p>
              <a:pPr marL="431801" lvl="1" indent="-215900" algn="l">
                <a:lnSpc>
                  <a:spcPts val="2800"/>
                </a:lnSpc>
                <a:buFont typeface="Arial"/>
                <a:buChar char="•"/>
              </a:pPr>
              <a:r>
                <a:rPr lang="en-US" sz="2000" spc="-98">
                  <a:solidFill>
                    <a:srgbClr val="000000"/>
                  </a:solidFill>
                  <a:latin typeface="TT Interphases"/>
                  <a:ea typeface="TT Interphases"/>
                  <a:cs typeface="TT Interphases"/>
                  <a:sym typeface="TT Interphases"/>
                </a:rPr>
                <a:t>Imputation for dates, zero fill for missing cost values.</a:t>
              </a:r>
            </a:p>
            <a:p>
              <a:pPr algn="l">
                <a:lnSpc>
                  <a:spcPts val="2380"/>
                </a:lnSpc>
              </a:pPr>
              <a:endParaRPr lang="en-US" sz="2000" spc="-98">
                <a:solidFill>
                  <a:srgbClr val="000000"/>
                </a:solidFill>
                <a:latin typeface="TT Interphases"/>
                <a:ea typeface="TT Interphases"/>
                <a:cs typeface="TT Interphases"/>
                <a:sym typeface="TT Interphases"/>
              </a:endParaRPr>
            </a:p>
            <a:p>
              <a:pPr algn="l">
                <a:lnSpc>
                  <a:spcPts val="2380"/>
                </a:lnSpc>
              </a:pPr>
              <a:endParaRPr lang="en-US" sz="2000" spc="-98">
                <a:solidFill>
                  <a:srgbClr val="000000"/>
                </a:solidFill>
                <a:latin typeface="TT Interphases"/>
                <a:ea typeface="TT Interphases"/>
                <a:cs typeface="TT Interphases"/>
                <a:sym typeface="TT Interphases"/>
              </a:endParaRPr>
            </a:p>
          </p:txBody>
        </p:sp>
        <p:sp>
          <p:nvSpPr>
            <p:cNvPr id="6" name="TextBox 6"/>
            <p:cNvSpPr txBox="1"/>
            <p:nvPr/>
          </p:nvSpPr>
          <p:spPr>
            <a:xfrm>
              <a:off x="0" y="-57150"/>
              <a:ext cx="4274437" cy="534670"/>
            </a:xfrm>
            <a:prstGeom prst="rect">
              <a:avLst/>
            </a:prstGeom>
          </p:spPr>
          <p:txBody>
            <a:bodyPr lIns="0" tIns="0" rIns="0" bIns="0" rtlCol="0" anchor="t">
              <a:spAutoFit/>
            </a:bodyPr>
            <a:lstStyle/>
            <a:p>
              <a:pPr algn="l">
                <a:lnSpc>
                  <a:spcPts val="3359"/>
                </a:lnSpc>
              </a:pPr>
              <a:r>
                <a:rPr lang="en-US" sz="2399" b="1" spc="-117">
                  <a:solidFill>
                    <a:srgbClr val="000000"/>
                  </a:solidFill>
                  <a:latin typeface="TT Interphases Bold"/>
                  <a:ea typeface="TT Interphases Bold"/>
                  <a:cs typeface="TT Interphases Bold"/>
                  <a:sym typeface="TT Interphases Bold"/>
                </a:rPr>
                <a:t>Missing Value Handling</a:t>
              </a:r>
            </a:p>
          </p:txBody>
        </p:sp>
      </p:grpSp>
      <p:grpSp>
        <p:nvGrpSpPr>
          <p:cNvPr id="7" name="Group 7"/>
          <p:cNvGrpSpPr/>
          <p:nvPr/>
        </p:nvGrpSpPr>
        <p:grpSpPr>
          <a:xfrm>
            <a:off x="5301773" y="6746721"/>
            <a:ext cx="4273073" cy="2511579"/>
            <a:chOff x="0" y="0"/>
            <a:chExt cx="5697431" cy="3348772"/>
          </a:xfrm>
        </p:grpSpPr>
        <p:sp>
          <p:nvSpPr>
            <p:cNvPr id="8" name="TextBox 8"/>
            <p:cNvSpPr txBox="1"/>
            <p:nvPr/>
          </p:nvSpPr>
          <p:spPr>
            <a:xfrm>
              <a:off x="0" y="620601"/>
              <a:ext cx="5697431" cy="2728171"/>
            </a:xfrm>
            <a:prstGeom prst="rect">
              <a:avLst/>
            </a:prstGeom>
          </p:spPr>
          <p:txBody>
            <a:bodyPr lIns="0" tIns="0" rIns="0" bIns="0" rtlCol="0" anchor="t">
              <a:spAutoFit/>
            </a:bodyPr>
            <a:lstStyle/>
            <a:p>
              <a:pPr marL="431801" lvl="1" indent="-215900" algn="l">
                <a:lnSpc>
                  <a:spcPts val="2800"/>
                </a:lnSpc>
                <a:buFont typeface="Arial"/>
                <a:buChar char="•"/>
              </a:pPr>
              <a:r>
                <a:rPr lang="en-US" sz="2000" spc="-98">
                  <a:solidFill>
                    <a:srgbClr val="000000"/>
                  </a:solidFill>
                  <a:latin typeface="TT Interphases"/>
                  <a:ea typeface="TT Interphases"/>
                  <a:cs typeface="TT Interphases"/>
                  <a:sym typeface="TT Interphases"/>
                </a:rPr>
                <a:t>Rolling Averages (7-day, 14-day)</a:t>
              </a:r>
            </a:p>
            <a:p>
              <a:pPr marL="431801" lvl="1" indent="-215900" algn="l">
                <a:lnSpc>
                  <a:spcPts val="2800"/>
                </a:lnSpc>
                <a:buFont typeface="Arial"/>
                <a:buChar char="•"/>
              </a:pPr>
              <a:r>
                <a:rPr lang="en-US" sz="2000" spc="-98">
                  <a:solidFill>
                    <a:srgbClr val="000000"/>
                  </a:solidFill>
                  <a:latin typeface="TT Interphases"/>
                  <a:ea typeface="TT Interphases"/>
                  <a:cs typeface="TT Interphases"/>
                  <a:sym typeface="TT Interphases"/>
                </a:rPr>
                <a:t>Lag Features (Profit Lag, Shipping Lag)</a:t>
              </a:r>
            </a:p>
            <a:p>
              <a:pPr marL="431801" lvl="1" indent="-215900" algn="l">
                <a:lnSpc>
                  <a:spcPts val="2800"/>
                </a:lnSpc>
                <a:buFont typeface="Arial"/>
                <a:buChar char="•"/>
              </a:pPr>
              <a:r>
                <a:rPr lang="en-US" sz="2000" spc="-98">
                  <a:solidFill>
                    <a:srgbClr val="000000"/>
                  </a:solidFill>
                  <a:latin typeface="TT Interphases"/>
                  <a:ea typeface="TT Interphases"/>
                  <a:cs typeface="TT Interphases"/>
                  <a:sym typeface="TT Interphases"/>
                </a:rPr>
                <a:t>Seasonal Components (month, holiday, day of week)</a:t>
              </a:r>
            </a:p>
            <a:p>
              <a:pPr algn="l">
                <a:lnSpc>
                  <a:spcPts val="2380"/>
                </a:lnSpc>
              </a:pPr>
              <a:endParaRPr lang="en-US" sz="2000" spc="-98">
                <a:solidFill>
                  <a:srgbClr val="000000"/>
                </a:solidFill>
                <a:latin typeface="TT Interphases"/>
                <a:ea typeface="TT Interphases"/>
                <a:cs typeface="TT Interphases"/>
                <a:sym typeface="TT Interphases"/>
              </a:endParaRPr>
            </a:p>
          </p:txBody>
        </p:sp>
        <p:sp>
          <p:nvSpPr>
            <p:cNvPr id="9" name="TextBox 9"/>
            <p:cNvSpPr txBox="1"/>
            <p:nvPr/>
          </p:nvSpPr>
          <p:spPr>
            <a:xfrm>
              <a:off x="0" y="-57150"/>
              <a:ext cx="3631522" cy="534670"/>
            </a:xfrm>
            <a:prstGeom prst="rect">
              <a:avLst/>
            </a:prstGeom>
          </p:spPr>
          <p:txBody>
            <a:bodyPr lIns="0" tIns="0" rIns="0" bIns="0" rtlCol="0" anchor="t">
              <a:spAutoFit/>
            </a:bodyPr>
            <a:lstStyle/>
            <a:p>
              <a:pPr algn="l">
                <a:lnSpc>
                  <a:spcPts val="3359"/>
                </a:lnSpc>
              </a:pPr>
              <a:r>
                <a:rPr lang="en-US" sz="2400" b="1" spc="-117">
                  <a:solidFill>
                    <a:srgbClr val="000000"/>
                  </a:solidFill>
                  <a:latin typeface="TT Interphases Bold"/>
                  <a:ea typeface="TT Interphases Bold"/>
                  <a:cs typeface="TT Interphases Bold"/>
                  <a:sym typeface="TT Interphases Bold"/>
                </a:rPr>
                <a:t>Feature Engineering</a:t>
              </a:r>
            </a:p>
          </p:txBody>
        </p:sp>
      </p:grpSp>
      <p:grpSp>
        <p:nvGrpSpPr>
          <p:cNvPr id="10" name="Group 10"/>
          <p:cNvGrpSpPr/>
          <p:nvPr/>
        </p:nvGrpSpPr>
        <p:grpSpPr>
          <a:xfrm>
            <a:off x="9838301" y="6746721"/>
            <a:ext cx="3583323" cy="1226339"/>
            <a:chOff x="0" y="0"/>
            <a:chExt cx="4777763" cy="1635119"/>
          </a:xfrm>
        </p:grpSpPr>
        <p:sp>
          <p:nvSpPr>
            <p:cNvPr id="11" name="TextBox 11"/>
            <p:cNvSpPr txBox="1"/>
            <p:nvPr/>
          </p:nvSpPr>
          <p:spPr>
            <a:xfrm>
              <a:off x="0" y="620601"/>
              <a:ext cx="4777763" cy="1014518"/>
            </a:xfrm>
            <a:prstGeom prst="rect">
              <a:avLst/>
            </a:prstGeom>
          </p:spPr>
          <p:txBody>
            <a:bodyPr lIns="0" tIns="0" rIns="0" bIns="0" rtlCol="0" anchor="t">
              <a:spAutoFit/>
            </a:bodyPr>
            <a:lstStyle/>
            <a:p>
              <a:pPr algn="l">
                <a:lnSpc>
                  <a:spcPts val="3079"/>
                </a:lnSpc>
              </a:pPr>
              <a:r>
                <a:rPr lang="en-US" sz="2199" spc="-107">
                  <a:solidFill>
                    <a:srgbClr val="000000"/>
                  </a:solidFill>
                  <a:latin typeface="TT Interphases"/>
                  <a:ea typeface="TT Interphases"/>
                  <a:cs typeface="TT Interphases"/>
                  <a:sym typeface="TT Interphases"/>
                </a:rPr>
                <a:t>Label Encoding for categorical variables.</a:t>
              </a:r>
            </a:p>
          </p:txBody>
        </p:sp>
        <p:sp>
          <p:nvSpPr>
            <p:cNvPr id="12" name="TextBox 12"/>
            <p:cNvSpPr txBox="1"/>
            <p:nvPr/>
          </p:nvSpPr>
          <p:spPr>
            <a:xfrm>
              <a:off x="113026" y="-47625"/>
              <a:ext cx="2368473" cy="547159"/>
            </a:xfrm>
            <a:prstGeom prst="rect">
              <a:avLst/>
            </a:prstGeom>
          </p:spPr>
          <p:txBody>
            <a:bodyPr lIns="0" tIns="0" rIns="0" bIns="0" rtlCol="0" anchor="t">
              <a:spAutoFit/>
            </a:bodyPr>
            <a:lstStyle/>
            <a:p>
              <a:pPr algn="l">
                <a:lnSpc>
                  <a:spcPts val="3499"/>
                </a:lnSpc>
              </a:pPr>
              <a:r>
                <a:rPr lang="en-US" sz="2499" b="1" spc="-122">
                  <a:solidFill>
                    <a:srgbClr val="000000"/>
                  </a:solidFill>
                  <a:latin typeface="TT Interphases Bold"/>
                  <a:ea typeface="TT Interphases Bold"/>
                  <a:cs typeface="TT Interphases Bold"/>
                  <a:sym typeface="TT Interphases Bold"/>
                </a:rPr>
                <a:t>Encoding</a:t>
              </a:r>
            </a:p>
          </p:txBody>
        </p:sp>
      </p:grpSp>
      <p:sp>
        <p:nvSpPr>
          <p:cNvPr id="13" name="Freeform 13"/>
          <p:cNvSpPr/>
          <p:nvPr/>
        </p:nvSpPr>
        <p:spPr>
          <a:xfrm>
            <a:off x="10110854" y="1028700"/>
            <a:ext cx="7148446" cy="4185090"/>
          </a:xfrm>
          <a:custGeom>
            <a:avLst/>
            <a:gdLst/>
            <a:ahLst/>
            <a:cxnLst/>
            <a:rect l="l" t="t" r="r" b="b"/>
            <a:pathLst>
              <a:path w="7148446" h="4185090">
                <a:moveTo>
                  <a:pt x="0" y="0"/>
                </a:moveTo>
                <a:lnTo>
                  <a:pt x="7148446" y="0"/>
                </a:lnTo>
                <a:lnTo>
                  <a:pt x="7148446" y="4185090"/>
                </a:lnTo>
                <a:lnTo>
                  <a:pt x="0" y="418509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4" name="Group 14"/>
          <p:cNvGrpSpPr/>
          <p:nvPr/>
        </p:nvGrpSpPr>
        <p:grpSpPr>
          <a:xfrm>
            <a:off x="13685077" y="6746721"/>
            <a:ext cx="3919511" cy="1226339"/>
            <a:chOff x="0" y="0"/>
            <a:chExt cx="5226014" cy="1635119"/>
          </a:xfrm>
        </p:grpSpPr>
        <p:sp>
          <p:nvSpPr>
            <p:cNvPr id="15" name="TextBox 15"/>
            <p:cNvSpPr txBox="1"/>
            <p:nvPr/>
          </p:nvSpPr>
          <p:spPr>
            <a:xfrm>
              <a:off x="865185" y="-57150"/>
              <a:ext cx="2429537" cy="1093470"/>
            </a:xfrm>
            <a:prstGeom prst="rect">
              <a:avLst/>
            </a:prstGeom>
          </p:spPr>
          <p:txBody>
            <a:bodyPr lIns="0" tIns="0" rIns="0" bIns="0" rtlCol="0" anchor="t">
              <a:spAutoFit/>
            </a:bodyPr>
            <a:lstStyle/>
            <a:p>
              <a:pPr algn="ctr">
                <a:lnSpc>
                  <a:spcPts val="3359"/>
                </a:lnSpc>
                <a:spcBef>
                  <a:spcPct val="0"/>
                </a:spcBef>
              </a:pPr>
              <a:r>
                <a:rPr lang="en-US" sz="2400" b="1" spc="-117">
                  <a:solidFill>
                    <a:srgbClr val="000000"/>
                  </a:solidFill>
                  <a:latin typeface="TT Interphases Bold"/>
                  <a:ea typeface="TT Interphases Bold"/>
                  <a:cs typeface="TT Interphases Bold"/>
                  <a:sym typeface="TT Interphases Bold"/>
                </a:rPr>
                <a:t>Normalization</a:t>
              </a:r>
            </a:p>
            <a:p>
              <a:pPr algn="ctr">
                <a:lnSpc>
                  <a:spcPts val="3359"/>
                </a:lnSpc>
                <a:spcBef>
                  <a:spcPct val="0"/>
                </a:spcBef>
              </a:pPr>
              <a:endParaRPr lang="en-US" sz="2400" b="1" spc="-117">
                <a:solidFill>
                  <a:srgbClr val="000000"/>
                </a:solidFill>
                <a:latin typeface="TT Interphases Bold"/>
                <a:ea typeface="TT Interphases Bold"/>
                <a:cs typeface="TT Interphases Bold"/>
                <a:sym typeface="TT Interphases Bold"/>
              </a:endParaRPr>
            </a:p>
          </p:txBody>
        </p:sp>
        <p:sp>
          <p:nvSpPr>
            <p:cNvPr id="16" name="TextBox 16"/>
            <p:cNvSpPr txBox="1"/>
            <p:nvPr/>
          </p:nvSpPr>
          <p:spPr>
            <a:xfrm>
              <a:off x="0" y="715428"/>
              <a:ext cx="5226014" cy="919692"/>
            </a:xfrm>
            <a:prstGeom prst="rect">
              <a:avLst/>
            </a:prstGeom>
          </p:spPr>
          <p:txBody>
            <a:bodyPr lIns="0" tIns="0" rIns="0" bIns="0" rtlCol="0" anchor="t">
              <a:spAutoFit/>
            </a:bodyPr>
            <a:lstStyle/>
            <a:p>
              <a:pPr algn="ctr">
                <a:lnSpc>
                  <a:spcPts val="2800"/>
                </a:lnSpc>
                <a:spcBef>
                  <a:spcPct val="0"/>
                </a:spcBef>
              </a:pPr>
              <a:r>
                <a:rPr lang="en-US" sz="2000" spc="-98">
                  <a:solidFill>
                    <a:srgbClr val="000000"/>
                  </a:solidFill>
                  <a:latin typeface="TT Interphases"/>
                  <a:ea typeface="TT Interphases"/>
                  <a:cs typeface="TT Interphases"/>
                  <a:sym typeface="TT Interphases"/>
                </a:rPr>
                <a:t>Applied for continuous variables to aid model convergence.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859</Words>
  <Application>Microsoft Office PowerPoint</Application>
  <PresentationFormat>Custom</PresentationFormat>
  <Paragraphs>125</Paragraphs>
  <Slides>16</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TT Interphases Bold</vt:lpstr>
      <vt:lpstr>Arial</vt:lpstr>
      <vt:lpstr>TT Interphases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Forecasting and Demand Prediction</dc:title>
  <dc:creator>FreeComp</dc:creator>
  <cp:lastModifiedBy>Microsoft account</cp:lastModifiedBy>
  <cp:revision>3</cp:revision>
  <dcterms:created xsi:type="dcterms:W3CDTF">2006-08-16T00:00:00Z</dcterms:created>
  <dcterms:modified xsi:type="dcterms:W3CDTF">2025-05-09T13:08:33Z</dcterms:modified>
  <dc:identifier>DAGlXgAoQME</dc:identifier>
</cp:coreProperties>
</file>